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Default xmlns="" Extension="fntdata" ContentType="application/x-fontdata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notesMasterIdLst>
    <p:notesMasterId r:id="rId18"/>
  </p:notesMasterIdLst>
  <p:sldSz cx="9144000" cy="5143500"/>
  <p:notesSz cx="5143500" cy="9144000"/>
  <p:embeddedFontLst>
    <p:embeddedFont>
      <p:font typeface="Roboto Serif"/>
      <p:regular r:id="rId23"/>
    </p:embeddedFont>
    <p:embeddedFont>
      <p:font typeface="Roboto"/>
      <p:regular r:id="rId24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xmlns="" Id="rId23" Type="http://schemas.openxmlformats.org/officeDocument/2006/relationships/font" Target="fonts/rId23.fntdata"/><Relationship xmlns="" Id="rId24" Type="http://schemas.openxmlformats.org/officeDocument/2006/relationships/font" Target="fonts/rId24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zzzzz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         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image" Target="../media/image-1-3.png"/><Relationship Id="rId4" Type="http://schemas.openxmlformats.org/officeDocument/2006/relationships/image" Target="../media/image-1-4.png"/><Relationship Id="rId5" Type="http://schemas.openxmlformats.org/officeDocument/2006/relationships/image" Target="../media/image-1-5.png"/><Relationship Id="rId6" Type="http://schemas.openxmlformats.org/officeDocument/2006/relationships/image" Target="../media/image-1-6.png"/><Relationship Id="rId7" Type="http://schemas.openxmlformats.org/officeDocument/2006/relationships/image" Target="../media/image-1-7.png"/><Relationship Id="rId8" Type="http://schemas.openxmlformats.org/officeDocument/2006/relationships/image" Target="../media/image-1-8.png"/><Relationship Id="rId9" Type="http://schemas.openxmlformats.org/officeDocument/2006/relationships/image" Target="../media/image-1-9.png"/><Relationship Id="rId10" Type="http://schemas.openxmlformats.org/officeDocument/2006/relationships/image" Target="../media/image-1-10.png"/><Relationship Id="rId11" Type="http://schemas.openxmlformats.org/officeDocument/2006/relationships/image" Target="../media/image-1-11.png"/><Relationship Id="rId12" Type="http://schemas.openxmlformats.org/officeDocument/2006/relationships/image" Target="../media/image-1-12.png"/><Relationship Id="rId13" Type="http://schemas.openxmlformats.org/officeDocument/2006/relationships/image" Target="../media/image-1-13.png"/><Relationship Id="rId14" Type="http://schemas.openxmlformats.org/officeDocument/2006/relationships/image" Target="../media/image-1-14.png"/><Relationship Id="rId15" Type="http://schemas.openxmlformats.org/officeDocument/2006/relationships/image" Target="../media/image-1-15.png"/><Relationship Id="rId16" Type="http://schemas.openxmlformats.org/officeDocument/2006/relationships/image" Target="../media/image-1-16.png"/><Relationship Id="rId17" Type="http://schemas.openxmlformats.org/officeDocument/2006/relationships/image" Target="../media/image-1-17.png"/><Relationship Id="rId18" Type="http://schemas.openxmlformats.org/officeDocument/2006/relationships/image" Target="../media/image-1-18.png"/><Relationship Id="rId19" Type="http://schemas.openxmlformats.org/officeDocument/2006/relationships/image" Target="../media/image-1-19.png"/><Relationship Id="rId20" Type="http://schemas.openxmlformats.org/officeDocument/2006/relationships/image" Target="../media/image-1-20.png"/><Relationship Id="rId21" Type="http://schemas.openxmlformats.org/officeDocument/2006/relationships/image" Target="../media/image-1-21.png"/><Relationship Id="rId22" Type="http://schemas.openxmlformats.org/officeDocument/2006/relationships/image" Target="../media/image-1-22.png"/><Relationship Id="rId23" Type="http://schemas.openxmlformats.org/officeDocument/2006/relationships/image" Target="../media/image-1-23.png"/><Relationship Id="rId24" Type="http://schemas.openxmlformats.org/officeDocument/2006/relationships/image" Target="../media/image-1-24.png"/><Relationship Id="rId25" Type="http://schemas.openxmlformats.org/officeDocument/2006/relationships/image" Target="../media/image-1-25.png"/><Relationship Id="rId26" Type="http://schemas.openxmlformats.org/officeDocument/2006/relationships/image" Target="../media/image-1-26.png"/><Relationship Id="rId27" Type="http://schemas.openxmlformats.org/officeDocument/2006/relationships/image" Target="../media/image-1-27.png"/><Relationship Id="rId28" Type="http://schemas.openxmlformats.org/officeDocument/2006/relationships/image" Target="../media/image-1-28.png"/><Relationship Id="rId29" Type="http://schemas.openxmlformats.org/officeDocument/2006/relationships/image" Target="../media/image-1-29.png"/><Relationship Id="rId30" Type="http://schemas.openxmlformats.org/officeDocument/2006/relationships/image" Target="../media/image-1-30.png"/><Relationship Id="rId31" Type="http://schemas.openxmlformats.org/officeDocument/2006/relationships/slideLayout" Target="../slideLayouts/slideLayout1.xml"/><Relationship Id="rId3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png"/><Relationship Id="rId4" Type="http://schemas.openxmlformats.org/officeDocument/2006/relationships/image" Target="../media/image-10-4.png"/><Relationship Id="rId5" Type="http://schemas.openxmlformats.org/officeDocument/2006/relationships/image" Target="../media/image-10-5.png"/><Relationship Id="rId6" Type="http://schemas.openxmlformats.org/officeDocument/2006/relationships/image" Target="../media/image-10-6.png"/><Relationship Id="rId7" Type="http://schemas.openxmlformats.org/officeDocument/2006/relationships/image" Target="../media/image-10-7.png"/><Relationship Id="rId8" Type="http://schemas.openxmlformats.org/officeDocument/2006/relationships/image" Target="../media/image-10-8.png"/><Relationship Id="rId9" Type="http://schemas.openxmlformats.org/officeDocument/2006/relationships/image" Target="../media/image-10-9.png"/><Relationship Id="rId10" Type="http://schemas.openxmlformats.org/officeDocument/2006/relationships/image" Target="../media/image-10-10.png"/><Relationship Id="rId11" Type="http://schemas.openxmlformats.org/officeDocument/2006/relationships/image" Target="../media/image-10-11.png"/><Relationship Id="rId12" Type="http://schemas.openxmlformats.org/officeDocument/2006/relationships/image" Target="../media/image-10-12.png"/><Relationship Id="rId13" Type="http://schemas.openxmlformats.org/officeDocument/2006/relationships/image" Target="../media/image-10-13.png"/><Relationship Id="rId14" Type="http://schemas.openxmlformats.org/officeDocument/2006/relationships/image" Target="../media/image-10-14.png"/><Relationship Id="rId15" Type="http://schemas.openxmlformats.org/officeDocument/2006/relationships/image" Target="../media/image-10-15.png"/><Relationship Id="rId16" Type="http://schemas.openxmlformats.org/officeDocument/2006/relationships/slideLayout" Target="../slideLayouts/slideLayout1.xml"/><Relationship Id="rId17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image" Target="../media/image-11-2.png"/><Relationship Id="rId3" Type="http://schemas.openxmlformats.org/officeDocument/2006/relationships/image" Target="../media/image-11-3.png"/><Relationship Id="rId4" Type="http://schemas.openxmlformats.org/officeDocument/2006/relationships/image" Target="../media/image-11-4.png"/><Relationship Id="rId5" Type="http://schemas.openxmlformats.org/officeDocument/2006/relationships/image" Target="../media/image-11-5.png"/><Relationship Id="rId6" Type="http://schemas.openxmlformats.org/officeDocument/2006/relationships/image" Target="../media/image-11-6.png"/><Relationship Id="rId7" Type="http://schemas.openxmlformats.org/officeDocument/2006/relationships/image" Target="../media/image-11-7.png"/><Relationship Id="rId8" Type="http://schemas.openxmlformats.org/officeDocument/2006/relationships/image" Target="../media/image-11-8.png"/><Relationship Id="rId9" Type="http://schemas.openxmlformats.org/officeDocument/2006/relationships/image" Target="../media/image-11-9.png"/><Relationship Id="rId10" Type="http://schemas.openxmlformats.org/officeDocument/2006/relationships/image" Target="../media/image-11-10.png"/><Relationship Id="rId11" Type="http://schemas.openxmlformats.org/officeDocument/2006/relationships/image" Target="../media/image-11-11.png"/><Relationship Id="rId12" Type="http://schemas.openxmlformats.org/officeDocument/2006/relationships/image" Target="../media/image-11-12.png"/><Relationship Id="rId13" Type="http://schemas.openxmlformats.org/officeDocument/2006/relationships/image" Target="../media/image-11-13.png"/><Relationship Id="rId14" Type="http://schemas.openxmlformats.org/officeDocument/2006/relationships/image" Target="../media/image-11-14.png"/><Relationship Id="rId15" Type="http://schemas.openxmlformats.org/officeDocument/2006/relationships/image" Target="../media/image-11-15.png"/><Relationship Id="rId16" Type="http://schemas.openxmlformats.org/officeDocument/2006/relationships/slideLayout" Target="../slideLayouts/slideLayout1.xml"/><Relationship Id="rId17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image" Target="../media/image-12-2.png"/><Relationship Id="rId3" Type="http://schemas.openxmlformats.org/officeDocument/2006/relationships/image" Target="../media/image-12-3.png"/><Relationship Id="rId4" Type="http://schemas.openxmlformats.org/officeDocument/2006/relationships/image" Target="../media/image-12-4.png"/><Relationship Id="rId5" Type="http://schemas.openxmlformats.org/officeDocument/2006/relationships/image" Target="../media/image-12-5.png"/><Relationship Id="rId6" Type="http://schemas.openxmlformats.org/officeDocument/2006/relationships/image" Target="../media/image-12-6.png"/><Relationship Id="rId7" Type="http://schemas.openxmlformats.org/officeDocument/2006/relationships/image" Target="../media/image-12-7.png"/><Relationship Id="rId8" Type="http://schemas.openxmlformats.org/officeDocument/2006/relationships/image" Target="../media/image-12-8.png"/><Relationship Id="rId9" Type="http://schemas.openxmlformats.org/officeDocument/2006/relationships/image" Target="../media/image-12-9.png"/><Relationship Id="rId10" Type="http://schemas.openxmlformats.org/officeDocument/2006/relationships/image" Target="../media/image-12-10.png"/><Relationship Id="rId11" Type="http://schemas.openxmlformats.org/officeDocument/2006/relationships/slideLayout" Target="../slideLayouts/slideLayout1.xml"/><Relationship Id="rId1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image" Target="../media/image-13-2.png"/><Relationship Id="rId3" Type="http://schemas.openxmlformats.org/officeDocument/2006/relationships/image" Target="../media/image-13-3.png"/><Relationship Id="rId4" Type="http://schemas.openxmlformats.org/officeDocument/2006/relationships/image" Target="../media/image-13-4.png"/><Relationship Id="rId5" Type="http://schemas.openxmlformats.org/officeDocument/2006/relationships/image" Target="../media/image-13-5.png"/><Relationship Id="rId6" Type="http://schemas.openxmlformats.org/officeDocument/2006/relationships/image" Target="../media/image-13-6.png"/><Relationship Id="rId7" Type="http://schemas.openxmlformats.org/officeDocument/2006/relationships/image" Target="../media/image-13-7.png"/><Relationship Id="rId8" Type="http://schemas.openxmlformats.org/officeDocument/2006/relationships/image" Target="../media/image-13-8.png"/><Relationship Id="rId9" Type="http://schemas.openxmlformats.org/officeDocument/2006/relationships/image" Target="../media/image-13-9.png"/><Relationship Id="rId10" Type="http://schemas.openxmlformats.org/officeDocument/2006/relationships/image" Target="../media/image-13-10.png"/><Relationship Id="rId11" Type="http://schemas.openxmlformats.org/officeDocument/2006/relationships/image" Target="../media/image-13-11.png"/><Relationship Id="rId12" Type="http://schemas.openxmlformats.org/officeDocument/2006/relationships/image" Target="../media/image-13-12.png"/><Relationship Id="rId13" Type="http://schemas.openxmlformats.org/officeDocument/2006/relationships/slideLayout" Target="../slideLayouts/slideLayout1.xml"/><Relationship Id="rId1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image" Target="../media/image-14-2.png"/><Relationship Id="rId3" Type="http://schemas.openxmlformats.org/officeDocument/2006/relationships/image" Target="../media/image-14-3.png"/><Relationship Id="rId4" Type="http://schemas.openxmlformats.org/officeDocument/2006/relationships/image" Target="../media/image-14-4.png"/><Relationship Id="rId5" Type="http://schemas.openxmlformats.org/officeDocument/2006/relationships/image" Target="../media/image-14-5.png"/><Relationship Id="rId6" Type="http://schemas.openxmlformats.org/officeDocument/2006/relationships/image" Target="../media/image-14-6.png"/><Relationship Id="rId7" Type="http://schemas.openxmlformats.org/officeDocument/2006/relationships/image" Target="../media/image-14-7.png"/><Relationship Id="rId8" Type="http://schemas.openxmlformats.org/officeDocument/2006/relationships/image" Target="../media/image-14-8.png"/><Relationship Id="rId9" Type="http://schemas.openxmlformats.org/officeDocument/2006/relationships/slideLayout" Target="../slideLayouts/slideLayout1.xml"/><Relationship Id="rId10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image" Target="../media/image-15-2.png"/><Relationship Id="rId3" Type="http://schemas.openxmlformats.org/officeDocument/2006/relationships/image" Target="../media/image-15-3.png"/><Relationship Id="rId4" Type="http://schemas.openxmlformats.org/officeDocument/2006/relationships/image" Target="../media/image-15-4.png"/><Relationship Id="rId5" Type="http://schemas.openxmlformats.org/officeDocument/2006/relationships/image" Target="../media/image-15-5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image" Target="../media/image-2-3.png"/><Relationship Id="rId4" Type="http://schemas.openxmlformats.org/officeDocument/2006/relationships/image" Target="../media/image-2-4.png"/><Relationship Id="rId5" Type="http://schemas.openxmlformats.org/officeDocument/2006/relationships/image" Target="../media/image-2-5.png"/><Relationship Id="rId6" Type="http://schemas.openxmlformats.org/officeDocument/2006/relationships/image" Target="../media/image-2-6.png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image" Target="../media/image-3-3.png"/><Relationship Id="rId4" Type="http://schemas.openxmlformats.org/officeDocument/2006/relationships/image" Target="../media/image-3-4.png"/><Relationship Id="rId5" Type="http://schemas.openxmlformats.org/officeDocument/2006/relationships/image" Target="../media/image-3-5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image" Target="../media/image-4-4.png"/><Relationship Id="rId5" Type="http://schemas.openxmlformats.org/officeDocument/2006/relationships/image" Target="../media/image-4-5.png"/><Relationship Id="rId6" Type="http://schemas.openxmlformats.org/officeDocument/2006/relationships/image" Target="../media/image-4-6.png"/><Relationship Id="rId7" Type="http://schemas.openxmlformats.org/officeDocument/2006/relationships/image" Target="../media/image-4-7.png"/><Relationship Id="rId8" Type="http://schemas.openxmlformats.org/officeDocument/2006/relationships/image" Target="../media/image-4-8.png"/><Relationship Id="rId9" Type="http://schemas.openxmlformats.org/officeDocument/2006/relationships/image" Target="../media/image-4-9.png"/><Relationship Id="rId10" Type="http://schemas.openxmlformats.org/officeDocument/2006/relationships/slideLayout" Target="../slideLayouts/slideLayout1.xml"/><Relationship Id="rId11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image" Target="../media/image-5-4.png"/><Relationship Id="rId5" Type="http://schemas.openxmlformats.org/officeDocument/2006/relationships/image" Target="../media/image-5-5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image" Target="../media/image-6-4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image" Target="../media/image-7-4.png"/><Relationship Id="rId5" Type="http://schemas.openxmlformats.org/officeDocument/2006/relationships/image" Target="../media/image-7-5.png"/><Relationship Id="rId6" Type="http://schemas.openxmlformats.org/officeDocument/2006/relationships/image" Target="../media/image-7-6.png"/><Relationship Id="rId7" Type="http://schemas.openxmlformats.org/officeDocument/2006/relationships/image" Target="../media/image-7-7.png"/><Relationship Id="rId8" Type="http://schemas.openxmlformats.org/officeDocument/2006/relationships/image" Target="../media/image-7-8.png"/><Relationship Id="rId9" Type="http://schemas.openxmlformats.org/officeDocument/2006/relationships/slideLayout" Target="../slideLayouts/slideLayout1.xml"/><Relationship Id="rId10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image" Target="../media/image-8-4.png"/><Relationship Id="rId5" Type="http://schemas.openxmlformats.org/officeDocument/2006/relationships/image" Target="../media/image-8-5.png"/><Relationship Id="rId6" Type="http://schemas.openxmlformats.org/officeDocument/2006/relationships/image" Target="../media/image-8-6.png"/><Relationship Id="rId7" Type="http://schemas.openxmlformats.org/officeDocument/2006/relationships/image" Target="../media/image-8-7.png"/><Relationship Id="rId8" Type="http://schemas.openxmlformats.org/officeDocument/2006/relationships/slideLayout" Target="../slideLayouts/slideLayout1.xml"/><Relationship Id="rId9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image" Target="../media/image-9-4.png"/><Relationship Id="rId5" Type="http://schemas.openxmlformats.org/officeDocument/2006/relationships/image" Target="../media/image-9-5.png"/><Relationship Id="rId6" Type="http://schemas.openxmlformats.org/officeDocument/2006/relationships/image" Target="../media/image-9-6.png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-33337" y="-66675"/>
            <a:ext cx="9177338" cy="3281363"/>
          </a:xfrm>
          <a:prstGeom prst="rect">
            <a:avLst/>
          </a:prstGeom>
          <a:solidFill>
            <a:srgbClr val="111111"/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3" name="Shape 1"/>
          <p:cNvSpPr/>
          <p:nvPr/>
        </p:nvSpPr>
        <p:spPr>
          <a:xfrm>
            <a:off x="247650" y="3552825"/>
            <a:ext cx="1704071" cy="688181"/>
          </a:xfrm>
          <a:prstGeom prst="rect">
            <a:avLst/>
          </a:prstGeom>
          <a:noFill/>
          <a:ln/>
        </p:spPr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288136" y="3712726"/>
            <a:ext cx="406837" cy="487799"/>
          </a:xfrm>
          <a:prstGeom prst="rect">
            <a:avLst/>
          </a:prstGeom>
        </p:spPr>
      </p:pic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rcRect l="0" r="0" t="0" b="0"/>
          <a:stretch/>
        </p:blipFill>
        <p:spPr>
          <a:xfrm>
            <a:off x="490545" y="4038601"/>
            <a:ext cx="182166" cy="85011"/>
          </a:xfrm>
          <a:prstGeom prst="rect">
            <a:avLst/>
          </a:prstGeom>
        </p:spPr>
      </p:pic>
      <p:pic>
        <p:nvPicPr>
          <p:cNvPr id="6" name="Image 2" descr="preencoded.png">    </p:cNvPr>
          <p:cNvPicPr>
            <a:picLocks noChangeAspect="1"/>
          </p:cNvPicPr>
          <p:nvPr/>
        </p:nvPicPr>
        <p:blipFill>
          <a:blip r:embed="rId3"/>
          <a:srcRect l="0" r="0" t="0" b="0"/>
          <a:stretch/>
        </p:blipFill>
        <p:spPr>
          <a:xfrm>
            <a:off x="312427" y="4038601"/>
            <a:ext cx="178118" cy="85011"/>
          </a:xfrm>
          <a:prstGeom prst="rect">
            <a:avLst/>
          </a:prstGeom>
        </p:spPr>
      </p:pic>
      <p:pic>
        <p:nvPicPr>
          <p:cNvPr id="7" name="Image 3" descr="preencoded.png">    </p:cNvPr>
          <p:cNvPicPr>
            <a:picLocks noChangeAspect="1"/>
          </p:cNvPicPr>
          <p:nvPr/>
        </p:nvPicPr>
        <p:blipFill>
          <a:blip r:embed="rId4"/>
          <a:srcRect l="0" r="0" t="0" b="0"/>
          <a:stretch/>
        </p:blipFill>
        <p:spPr>
          <a:xfrm>
            <a:off x="490545" y="3909061"/>
            <a:ext cx="121444" cy="52626"/>
          </a:xfrm>
          <a:prstGeom prst="rect">
            <a:avLst/>
          </a:prstGeom>
        </p:spPr>
      </p:pic>
      <p:pic>
        <p:nvPicPr>
          <p:cNvPr id="8" name="Image 4" descr="preencoded.png">    </p:cNvPr>
          <p:cNvPicPr>
            <a:picLocks noChangeAspect="1"/>
          </p:cNvPicPr>
          <p:nvPr/>
        </p:nvPicPr>
        <p:blipFill>
          <a:blip r:embed="rId5"/>
          <a:srcRect l="0" r="0" t="0" b="0"/>
          <a:stretch/>
        </p:blipFill>
        <p:spPr>
          <a:xfrm>
            <a:off x="369101" y="3909061"/>
            <a:ext cx="121444" cy="52626"/>
          </a:xfrm>
          <a:prstGeom prst="rect">
            <a:avLst/>
          </a:prstGeom>
        </p:spPr>
      </p:pic>
      <p:pic>
        <p:nvPicPr>
          <p:cNvPr id="9" name="Image 5" descr="preencoded.png">    </p:cNvPr>
          <p:cNvPicPr>
            <a:picLocks noChangeAspect="1"/>
          </p:cNvPicPr>
          <p:nvPr/>
        </p:nvPicPr>
        <p:blipFill>
          <a:blip r:embed="rId6"/>
          <a:srcRect l="0" r="0" t="0" b="0"/>
          <a:stretch/>
        </p:blipFill>
        <p:spPr>
          <a:xfrm>
            <a:off x="490545" y="3795713"/>
            <a:ext cx="101203" cy="44529"/>
          </a:xfrm>
          <a:prstGeom prst="rect">
            <a:avLst/>
          </a:prstGeom>
        </p:spPr>
      </p:pic>
      <p:pic>
        <p:nvPicPr>
          <p:cNvPr id="10" name="Image 6" descr="preencoded.png">    </p:cNvPr>
          <p:cNvPicPr>
            <a:picLocks noChangeAspect="1"/>
          </p:cNvPicPr>
          <p:nvPr/>
        </p:nvPicPr>
        <p:blipFill>
          <a:blip r:embed="rId7"/>
          <a:srcRect l="0" r="0" t="0" b="0"/>
          <a:stretch/>
        </p:blipFill>
        <p:spPr>
          <a:xfrm>
            <a:off x="389342" y="3795713"/>
            <a:ext cx="101203" cy="44529"/>
          </a:xfrm>
          <a:prstGeom prst="rect">
            <a:avLst/>
          </a:prstGeom>
        </p:spPr>
      </p:pic>
      <p:pic>
        <p:nvPicPr>
          <p:cNvPr id="11" name="Image 7" descr="preencoded.png">    </p:cNvPr>
          <p:cNvPicPr>
            <a:picLocks noChangeAspect="1"/>
          </p:cNvPicPr>
          <p:nvPr/>
        </p:nvPicPr>
        <p:blipFill>
          <a:blip r:embed="rId8"/>
          <a:srcRect l="0" r="0" t="0" b="0"/>
          <a:stretch/>
        </p:blipFill>
        <p:spPr>
          <a:xfrm>
            <a:off x="247653" y="3593306"/>
            <a:ext cx="485775" cy="647700"/>
          </a:xfrm>
          <a:prstGeom prst="rect">
            <a:avLst/>
          </a:prstGeom>
        </p:spPr>
      </p:pic>
      <p:sp>
        <p:nvSpPr>
          <p:cNvPr id="12" name="Shape 2"/>
          <p:cNvSpPr/>
          <p:nvPr/>
        </p:nvSpPr>
        <p:spPr>
          <a:xfrm>
            <a:off x="652467" y="3552825"/>
            <a:ext cx="121444" cy="121444"/>
          </a:xfrm>
          <a:prstGeom prst="ellipse">
            <a:avLst/>
          </a:prstGeom>
          <a:solidFill>
            <a:srgbClr val="F2EB0A"/>
          </a:solidFill>
          <a:ln/>
        </p:spPr>
      </p:sp>
      <p:pic>
        <p:nvPicPr>
          <p:cNvPr id="13" name="Image 8" descr="preencoded.png">    </p:cNvPr>
          <p:cNvPicPr>
            <a:picLocks noChangeAspect="1"/>
          </p:cNvPicPr>
          <p:nvPr/>
        </p:nvPicPr>
        <p:blipFill>
          <a:blip r:embed="rId9"/>
          <a:srcRect l="0" r="0" t="0" b="0"/>
          <a:stretch/>
        </p:blipFill>
        <p:spPr>
          <a:xfrm>
            <a:off x="1729936" y="3851843"/>
            <a:ext cx="221783" cy="218902"/>
          </a:xfrm>
          <a:prstGeom prst="rect">
            <a:avLst/>
          </a:prstGeom>
        </p:spPr>
      </p:pic>
      <p:pic>
        <p:nvPicPr>
          <p:cNvPr id="14" name="Image 9" descr="preencoded.png">    </p:cNvPr>
          <p:cNvPicPr>
            <a:picLocks noChangeAspect="1"/>
          </p:cNvPicPr>
          <p:nvPr/>
        </p:nvPicPr>
        <p:blipFill>
          <a:blip r:embed="rId10"/>
          <a:srcRect l="0" r="0" t="0" b="0"/>
          <a:stretch/>
        </p:blipFill>
        <p:spPr>
          <a:xfrm>
            <a:off x="1566055" y="3855683"/>
            <a:ext cx="153136" cy="211221"/>
          </a:xfrm>
          <a:prstGeom prst="rect">
            <a:avLst/>
          </a:prstGeom>
        </p:spPr>
      </p:pic>
      <p:pic>
        <p:nvPicPr>
          <p:cNvPr id="15" name="Image 10" descr="preencoded.png">    </p:cNvPr>
          <p:cNvPicPr>
            <a:picLocks noChangeAspect="1"/>
          </p:cNvPicPr>
          <p:nvPr/>
        </p:nvPicPr>
        <p:blipFill>
          <a:blip r:embed="rId11"/>
          <a:srcRect l="0" r="0" t="0" b="0"/>
          <a:stretch/>
        </p:blipFill>
        <p:spPr>
          <a:xfrm>
            <a:off x="1364009" y="3851843"/>
            <a:ext cx="184819" cy="218902"/>
          </a:xfrm>
          <a:prstGeom prst="rect">
            <a:avLst/>
          </a:prstGeom>
        </p:spPr>
      </p:pic>
      <p:pic>
        <p:nvPicPr>
          <p:cNvPr id="16" name="Image 11" descr="preencoded.png">    </p:cNvPr>
          <p:cNvPicPr>
            <a:picLocks noChangeAspect="1"/>
          </p:cNvPicPr>
          <p:nvPr/>
        </p:nvPicPr>
        <p:blipFill>
          <a:blip r:embed="rId12"/>
          <a:srcRect l="0" r="0" t="0" b="0"/>
          <a:stretch/>
        </p:blipFill>
        <p:spPr>
          <a:xfrm>
            <a:off x="1131490" y="3855683"/>
            <a:ext cx="234744" cy="211221"/>
          </a:xfrm>
          <a:prstGeom prst="rect">
            <a:avLst/>
          </a:prstGeom>
        </p:spPr>
      </p:pic>
      <p:pic>
        <p:nvPicPr>
          <p:cNvPr id="17" name="Image 12" descr="preencoded.png">    </p:cNvPr>
          <p:cNvPicPr>
            <a:picLocks noChangeAspect="1"/>
          </p:cNvPicPr>
          <p:nvPr/>
        </p:nvPicPr>
        <p:blipFill>
          <a:blip r:embed="rId13"/>
          <a:srcRect l="0" r="0" t="0" b="0"/>
          <a:stretch/>
        </p:blipFill>
        <p:spPr>
          <a:xfrm>
            <a:off x="963046" y="3855683"/>
            <a:ext cx="170898" cy="211221"/>
          </a:xfrm>
          <a:prstGeom prst="rect">
            <a:avLst/>
          </a:prstGeom>
        </p:spPr>
      </p:pic>
      <p:pic>
        <p:nvPicPr>
          <p:cNvPr id="18" name="Image 13" descr="preencoded.png">    </p:cNvPr>
          <p:cNvPicPr>
            <a:picLocks noChangeAspect="1"/>
          </p:cNvPicPr>
          <p:nvPr/>
        </p:nvPicPr>
        <p:blipFill>
          <a:blip r:embed="rId14"/>
          <a:srcRect l="0" r="0" t="0" b="0"/>
          <a:stretch/>
        </p:blipFill>
        <p:spPr>
          <a:xfrm>
            <a:off x="788473" y="3855683"/>
            <a:ext cx="153136" cy="211221"/>
          </a:xfrm>
          <a:prstGeom prst="rect">
            <a:avLst/>
          </a:prstGeom>
        </p:spPr>
      </p:pic>
      <p:pic>
        <p:nvPicPr>
          <p:cNvPr id="19" name="Image 14" descr="preencoded.png">    </p:cNvPr>
          <p:cNvPicPr>
            <a:picLocks noChangeAspect="1"/>
          </p:cNvPicPr>
          <p:nvPr/>
        </p:nvPicPr>
        <p:blipFill>
          <a:blip r:embed="rId15"/>
          <a:srcRect l="0" r="0" t="0" b="0"/>
          <a:stretch/>
        </p:blipFill>
        <p:spPr>
          <a:xfrm>
            <a:off x="1859781" y="4142655"/>
            <a:ext cx="91939" cy="98352"/>
          </a:xfrm>
          <a:prstGeom prst="rect">
            <a:avLst/>
          </a:prstGeom>
        </p:spPr>
      </p:pic>
      <p:pic>
        <p:nvPicPr>
          <p:cNvPr id="20" name="Image 15" descr="preencoded.png">    </p:cNvPr>
          <p:cNvPicPr>
            <a:picLocks noChangeAspect="1"/>
          </p:cNvPicPr>
          <p:nvPr/>
        </p:nvPicPr>
        <p:blipFill>
          <a:blip r:embed="rId16"/>
          <a:srcRect l="0" r="1" t="0" b="0"/>
          <a:stretch/>
        </p:blipFill>
        <p:spPr>
          <a:xfrm>
            <a:off x="1645521" y="4142655"/>
            <a:ext cx="74388" cy="98352"/>
          </a:xfrm>
          <a:prstGeom prst="rect">
            <a:avLst/>
          </a:prstGeom>
        </p:spPr>
      </p:pic>
      <p:pic>
        <p:nvPicPr>
          <p:cNvPr id="21" name="Image 16" descr="preencoded.png">    </p:cNvPr>
          <p:cNvPicPr>
            <a:picLocks noChangeAspect="1"/>
          </p:cNvPicPr>
          <p:nvPr/>
        </p:nvPicPr>
        <p:blipFill>
          <a:blip r:embed="rId17"/>
          <a:srcRect l="0" r="0" t="0" b="0"/>
          <a:stretch/>
        </p:blipFill>
        <p:spPr>
          <a:xfrm>
            <a:off x="1452681" y="4142655"/>
            <a:ext cx="57243" cy="98352"/>
          </a:xfrm>
          <a:prstGeom prst="rect">
            <a:avLst/>
          </a:prstGeom>
        </p:spPr>
      </p:pic>
      <p:pic>
        <p:nvPicPr>
          <p:cNvPr id="22" name="Image 17" descr="preencoded.png">    </p:cNvPr>
          <p:cNvPicPr>
            <a:picLocks noChangeAspect="1"/>
          </p:cNvPicPr>
          <p:nvPr/>
        </p:nvPicPr>
        <p:blipFill>
          <a:blip r:embed="rId18"/>
          <a:srcRect l="0" r="0" t="0" b="0"/>
          <a:stretch/>
        </p:blipFill>
        <p:spPr>
          <a:xfrm>
            <a:off x="1224137" y="4142655"/>
            <a:ext cx="92344" cy="98352"/>
          </a:xfrm>
          <a:prstGeom prst="rect">
            <a:avLst/>
          </a:prstGeom>
        </p:spPr>
      </p:pic>
      <p:pic>
        <p:nvPicPr>
          <p:cNvPr id="23" name="Image 18" descr="preencoded.png">    </p:cNvPr>
          <p:cNvPicPr>
            <a:picLocks noChangeAspect="1"/>
          </p:cNvPicPr>
          <p:nvPr/>
        </p:nvPicPr>
        <p:blipFill>
          <a:blip r:embed="rId19"/>
          <a:srcRect l="0" r="0" t="0" b="0"/>
          <a:stretch/>
        </p:blipFill>
        <p:spPr>
          <a:xfrm>
            <a:off x="1017020" y="4142655"/>
            <a:ext cx="70743" cy="98352"/>
          </a:xfrm>
          <a:prstGeom prst="rect">
            <a:avLst/>
          </a:prstGeom>
        </p:spPr>
      </p:pic>
      <p:pic>
        <p:nvPicPr>
          <p:cNvPr id="24" name="Image 19" descr="preencoded.png">    </p:cNvPr>
          <p:cNvPicPr>
            <a:picLocks noChangeAspect="1"/>
          </p:cNvPicPr>
          <p:nvPr/>
        </p:nvPicPr>
        <p:blipFill>
          <a:blip r:embed="rId20"/>
          <a:srcRect l="0" r="0" t="0" b="0"/>
          <a:stretch/>
        </p:blipFill>
        <p:spPr>
          <a:xfrm>
            <a:off x="788473" y="4142655"/>
            <a:ext cx="91939" cy="98352"/>
          </a:xfrm>
          <a:prstGeom prst="rect">
            <a:avLst/>
          </a:prstGeom>
        </p:spPr>
      </p:pic>
      <p:pic>
        <p:nvPicPr>
          <p:cNvPr id="25" name="Image 20" descr="preencoded.png">    </p:cNvPr>
          <p:cNvPicPr>
            <a:picLocks noChangeAspect="1"/>
          </p:cNvPicPr>
          <p:nvPr/>
        </p:nvPicPr>
        <p:blipFill>
          <a:blip r:embed="rId21"/>
          <a:srcRect l="0" r="0" t="0" b="0"/>
          <a:stretch/>
        </p:blipFill>
        <p:spPr>
          <a:xfrm>
            <a:off x="5629275" y="376238"/>
            <a:ext cx="2266950" cy="2838450"/>
          </a:xfrm>
          <a:prstGeom prst="rect">
            <a:avLst/>
          </a:prstGeom>
        </p:spPr>
      </p:pic>
      <p:pic>
        <p:nvPicPr>
          <p:cNvPr id="26" name="Image 21" descr="preencoded.png">    </p:cNvPr>
          <p:cNvPicPr>
            <a:picLocks noChangeAspect="1"/>
          </p:cNvPicPr>
          <p:nvPr/>
        </p:nvPicPr>
        <p:blipFill>
          <a:blip r:embed="rId22"/>
          <a:srcRect l="0" r="0" t="0" b="0"/>
          <a:stretch/>
        </p:blipFill>
        <p:spPr>
          <a:xfrm>
            <a:off x="5629275" y="3195638"/>
            <a:ext cx="2266950" cy="2295525"/>
          </a:xfrm>
          <a:prstGeom prst="rect">
            <a:avLst/>
          </a:prstGeom>
        </p:spPr>
      </p:pic>
      <p:pic>
        <p:nvPicPr>
          <p:cNvPr id="27" name="Image 22" descr="preencoded.png">    </p:cNvPr>
          <p:cNvPicPr>
            <a:picLocks noChangeAspect="1"/>
          </p:cNvPicPr>
          <p:nvPr/>
        </p:nvPicPr>
        <p:blipFill>
          <a:blip r:embed="rId23"/>
          <a:srcRect l="0" r="0" t="0" b="0"/>
          <a:stretch/>
        </p:blipFill>
        <p:spPr>
          <a:xfrm>
            <a:off x="5710238" y="504825"/>
            <a:ext cx="2105025" cy="4638675"/>
          </a:xfrm>
          <a:prstGeom prst="rect">
            <a:avLst/>
          </a:prstGeom>
        </p:spPr>
      </p:pic>
      <p:pic>
        <p:nvPicPr>
          <p:cNvPr id="28" name="Image 23" descr="preencoded.png">    </p:cNvPr>
          <p:cNvPicPr>
            <a:picLocks noChangeAspect="1"/>
          </p:cNvPicPr>
          <p:nvPr/>
        </p:nvPicPr>
        <p:blipFill>
          <a:blip r:embed="rId24"/>
          <a:srcRect l="0" r="0" t="0" b="0"/>
          <a:stretch/>
        </p:blipFill>
        <p:spPr>
          <a:xfrm>
            <a:off x="4095750" y="1476375"/>
            <a:ext cx="1447800" cy="1738313"/>
          </a:xfrm>
          <a:prstGeom prst="rect">
            <a:avLst/>
          </a:prstGeom>
        </p:spPr>
      </p:pic>
      <p:pic>
        <p:nvPicPr>
          <p:cNvPr id="29" name="Image 24" descr="preencoded.png">    </p:cNvPr>
          <p:cNvPicPr>
            <a:picLocks noChangeAspect="1"/>
          </p:cNvPicPr>
          <p:nvPr/>
        </p:nvPicPr>
        <p:blipFill>
          <a:blip r:embed="rId25"/>
          <a:srcRect l="0" r="0" t="0" b="0"/>
          <a:stretch/>
        </p:blipFill>
        <p:spPr>
          <a:xfrm>
            <a:off x="4095750" y="3214688"/>
            <a:ext cx="1447800" cy="1704975"/>
          </a:xfrm>
          <a:prstGeom prst="rect">
            <a:avLst/>
          </a:prstGeom>
        </p:spPr>
      </p:pic>
      <p:pic>
        <p:nvPicPr>
          <p:cNvPr id="30" name="Image 25" descr="preencoded.png">    </p:cNvPr>
          <p:cNvPicPr>
            <a:picLocks noChangeAspect="1"/>
          </p:cNvPicPr>
          <p:nvPr/>
        </p:nvPicPr>
        <p:blipFill>
          <a:blip r:embed="rId26"/>
          <a:srcRect l="0" r="0" t="0" b="0"/>
          <a:stretch/>
        </p:blipFill>
        <p:spPr>
          <a:xfrm>
            <a:off x="4138613" y="1566863"/>
            <a:ext cx="1357313" cy="3224213"/>
          </a:xfrm>
          <a:prstGeom prst="rect">
            <a:avLst/>
          </a:prstGeom>
        </p:spPr>
      </p:pic>
      <p:sp>
        <p:nvSpPr>
          <p:cNvPr id="31" name="Text 3"/>
          <p:cNvSpPr/>
          <p:nvPr/>
        </p:nvSpPr>
        <p:spPr>
          <a:xfrm>
            <a:off x="247650" y="519113"/>
            <a:ext cx="5448300" cy="876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ts val="3270"/>
              </a:lnSpc>
              <a:buNone/>
            </a:pPr>
            <a:r>
              <a:rPr lang="en-US" sz="3028" spc="-91" kern="0" dirty="0">
                <a:solidFill>
                  <a:srgbClr val="FFFFFF">
                    <a:alpha val="99000"/>
                  </a:srgbClr>
                </a:solidFill>
                <a:latin typeface="Roboto Serif" pitchFamily="34" charset="0"/>
                <a:ea typeface="Roboto Serif" pitchFamily="34" charset="-122"/>
                <a:cs typeface="Roboto Serif" pitchFamily="34" charset="-120"/>
              </a:rPr>
              <a:t>Built from loss.  Designed for independence.
</a:t>
            </a:r>
            <a:endParaRPr lang="en-US" sz="3028" dirty="0"/>
          </a:p>
        </p:txBody>
      </p:sp>
      <p:sp>
        <p:nvSpPr>
          <p:cNvPr id="32" name="Shape 4"/>
          <p:cNvSpPr/>
          <p:nvPr/>
        </p:nvSpPr>
        <p:spPr>
          <a:xfrm>
            <a:off x="7981950" y="4452938"/>
            <a:ext cx="895350" cy="466725"/>
          </a:xfrm>
          <a:prstGeom prst="rect">
            <a:avLst/>
          </a:prstGeom>
          <a:noFill/>
          <a:ln/>
        </p:spPr>
      </p:sp>
      <p:sp>
        <p:nvSpPr>
          <p:cNvPr id="33" name="Shape 5"/>
          <p:cNvSpPr/>
          <p:nvPr/>
        </p:nvSpPr>
        <p:spPr>
          <a:xfrm>
            <a:off x="8296275" y="4452938"/>
            <a:ext cx="266700" cy="209550"/>
          </a:xfrm>
          <a:prstGeom prst="roundRect">
            <a:avLst/>
          </a:prstGeom>
          <a:solidFill>
            <a:srgbClr val="FFFFFF"/>
          </a:solidFill>
          <a:ln w="9049">
            <a:solidFill>
              <a:srgbClr val="6E6060"/>
            </a:solidFill>
            <a:prstDash val="solid"/>
          </a:ln>
        </p:spPr>
      </p:sp>
      <p:pic>
        <p:nvPicPr>
          <p:cNvPr id="34" name="Image 26" descr="preencoded.png">    </p:cNvPr>
          <p:cNvPicPr>
            <a:picLocks noChangeAspect="1"/>
          </p:cNvPicPr>
          <p:nvPr/>
        </p:nvPicPr>
        <p:blipFill>
          <a:blip r:embed="rId27"/>
          <a:srcRect l="0" r="0" t="0" b="0"/>
          <a:stretch/>
        </p:blipFill>
        <p:spPr>
          <a:xfrm>
            <a:off x="8429625" y="4514826"/>
            <a:ext cx="70142" cy="90488"/>
          </a:xfrm>
          <a:prstGeom prst="rect">
            <a:avLst/>
          </a:prstGeom>
        </p:spPr>
      </p:pic>
      <p:sp>
        <p:nvSpPr>
          <p:cNvPr id="35" name="Shape 6"/>
          <p:cNvSpPr/>
          <p:nvPr/>
        </p:nvSpPr>
        <p:spPr>
          <a:xfrm>
            <a:off x="7981950" y="4710113"/>
            <a:ext cx="895350" cy="209550"/>
          </a:xfrm>
          <a:prstGeom prst="rect">
            <a:avLst/>
          </a:prstGeom>
          <a:noFill/>
          <a:ln/>
        </p:spPr>
      </p:sp>
      <p:sp>
        <p:nvSpPr>
          <p:cNvPr id="36" name="Shape 7"/>
          <p:cNvSpPr/>
          <p:nvPr/>
        </p:nvSpPr>
        <p:spPr>
          <a:xfrm rot="10800000">
            <a:off x="7981950" y="4710113"/>
            <a:ext cx="266700" cy="209550"/>
          </a:xfrm>
          <a:prstGeom prst="roundRect">
            <a:avLst/>
          </a:prstGeom>
          <a:solidFill>
            <a:srgbClr val="FFFFFF"/>
          </a:solidFill>
          <a:ln w="9049">
            <a:solidFill>
              <a:srgbClr val="0B5537"/>
            </a:solidFill>
            <a:prstDash val="solid"/>
          </a:ln>
        </p:spPr>
      </p:sp>
      <p:pic>
        <p:nvPicPr>
          <p:cNvPr id="37" name="Image 27" descr="preencoded.png">    </p:cNvPr>
          <p:cNvPicPr>
            <a:picLocks noChangeAspect="1"/>
          </p:cNvPicPr>
          <p:nvPr/>
        </p:nvPicPr>
        <p:blipFill>
          <a:blip r:embed="rId28"/>
          <a:srcRect l="0" r="0" t="0" b="0"/>
          <a:stretch/>
        </p:blipFill>
        <p:spPr>
          <a:xfrm>
            <a:off x="8053387" y="4814888"/>
            <a:ext cx="128588" cy="70142"/>
          </a:xfrm>
          <a:prstGeom prst="rect">
            <a:avLst/>
          </a:prstGeom>
        </p:spPr>
      </p:pic>
      <p:sp>
        <p:nvSpPr>
          <p:cNvPr id="38" name="Shape 8"/>
          <p:cNvSpPr/>
          <p:nvPr/>
        </p:nvSpPr>
        <p:spPr>
          <a:xfrm>
            <a:off x="8296275" y="4710113"/>
            <a:ext cx="266700" cy="209550"/>
          </a:xfrm>
          <a:prstGeom prst="roundRect">
            <a:avLst/>
          </a:prstGeom>
          <a:solidFill>
            <a:srgbClr val="FFFFFF"/>
          </a:solidFill>
          <a:ln w="9049">
            <a:solidFill>
              <a:srgbClr val="6E6060"/>
            </a:solidFill>
            <a:prstDash val="solid"/>
          </a:ln>
        </p:spPr>
      </p:sp>
      <p:pic>
        <p:nvPicPr>
          <p:cNvPr id="39" name="Image 28" descr="preencoded.png">    </p:cNvPr>
          <p:cNvPicPr>
            <a:picLocks noChangeAspect="1"/>
          </p:cNvPicPr>
          <p:nvPr/>
        </p:nvPicPr>
        <p:blipFill>
          <a:blip r:embed="rId29"/>
          <a:srcRect l="0" r="0" t="0" b="0"/>
          <a:stretch/>
        </p:blipFill>
        <p:spPr>
          <a:xfrm>
            <a:off x="8429625" y="4772049"/>
            <a:ext cx="70142" cy="90488"/>
          </a:xfrm>
          <a:prstGeom prst="rect">
            <a:avLst/>
          </a:prstGeom>
        </p:spPr>
      </p:pic>
      <p:sp>
        <p:nvSpPr>
          <p:cNvPr id="40" name="Shape 9"/>
          <p:cNvSpPr/>
          <p:nvPr/>
        </p:nvSpPr>
        <p:spPr>
          <a:xfrm>
            <a:off x="8610600" y="4710113"/>
            <a:ext cx="266700" cy="209550"/>
          </a:xfrm>
          <a:prstGeom prst="roundRect">
            <a:avLst/>
          </a:prstGeom>
          <a:solidFill>
            <a:srgbClr val="0CB24C"/>
          </a:solidFill>
          <a:ln w="9049">
            <a:solidFill>
              <a:srgbClr val="0B5537"/>
            </a:solidFill>
            <a:prstDash val="solid"/>
          </a:ln>
        </p:spPr>
      </p:sp>
      <p:pic>
        <p:nvPicPr>
          <p:cNvPr id="41" name="Image 29" descr="preencoded.png">    </p:cNvPr>
          <p:cNvPicPr>
            <a:picLocks noChangeAspect="1"/>
          </p:cNvPicPr>
          <p:nvPr/>
        </p:nvPicPr>
        <p:blipFill>
          <a:blip r:embed="rId30"/>
          <a:srcRect l="0" r="0" t="0" b="0"/>
          <a:stretch/>
        </p:blipFill>
        <p:spPr>
          <a:xfrm>
            <a:off x="8682038" y="4814888"/>
            <a:ext cx="128588" cy="7014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701"/>
          <a:stretch/>
        </p:blipFill>
        <p:spPr>
          <a:xfrm>
            <a:off x="147638" y="3119438"/>
            <a:ext cx="3052763" cy="2024062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rcRect l="0" r="0" t="0" b="0"/>
          <a:stretch/>
        </p:blipFill>
        <p:spPr>
          <a:xfrm>
            <a:off x="6456127" y="2967038"/>
            <a:ext cx="2687873" cy="2176463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rcRect l="0" r="0" t="0" b="0"/>
          <a:stretch/>
        </p:blipFill>
        <p:spPr>
          <a:xfrm>
            <a:off x="1338263" y="2252663"/>
            <a:ext cx="676275" cy="914400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352425" y="238125"/>
            <a:ext cx="7900988" cy="135731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ts val="3377"/>
              </a:lnSpc>
              <a:buNone/>
            </a:pPr>
            <a:r>
              <a:rPr lang="en-US" sz="2814" spc="-84" kern="0" dirty="0">
                <a:solidFill>
                  <a:srgbClr val="FFFFFF">
                    <a:alpha val="99000"/>
                  </a:srgbClr>
                </a:solidFill>
                <a:latin typeface="Roboto Serif" pitchFamily="34" charset="0"/>
                <a:ea typeface="Roboto Serif" pitchFamily="34" charset="-122"/>
                <a:cs typeface="Roboto Serif" pitchFamily="34" charset="-120"/>
              </a:rPr>
              <a:t>She didn't call him to check. He didn't have to prove he was fine. Both of them got their morning back.</a:t>
            </a:r>
            <a:endParaRPr lang="en-US" sz="2814" dirty="0"/>
          </a:p>
        </p:txBody>
      </p:sp>
      <p:sp>
        <p:nvSpPr>
          <p:cNvPr id="6" name="Text 1"/>
          <p:cNvSpPr/>
          <p:nvPr/>
        </p:nvSpPr>
        <p:spPr>
          <a:xfrm>
            <a:off x="862013" y="1833563"/>
            <a:ext cx="1262063" cy="400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482"/>
              </a:lnSpc>
              <a:buNone/>
            </a:pPr>
            <a:r>
              <a:rPr lang="en-US" sz="1140" b="1" spc="-11" kern="0" dirty="0">
                <a:solidFill>
                  <a:srgbClr val="FFFFFF">
                    <a:alpha val="99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Time to take your medicine. </a:t>
            </a:r>
            <a:endParaRPr lang="en-US" sz="1140" dirty="0"/>
          </a:p>
        </p:txBody>
      </p:sp>
      <p:sp>
        <p:nvSpPr>
          <p:cNvPr id="7" name="Text 2"/>
          <p:cNvSpPr/>
          <p:nvPr/>
        </p:nvSpPr>
        <p:spPr>
          <a:xfrm>
            <a:off x="8115300" y="2919413"/>
            <a:ext cx="990600" cy="400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482"/>
              </a:lnSpc>
              <a:buNone/>
            </a:pPr>
            <a:r>
              <a:rPr lang="en-US" sz="1140" b="1" spc="-11" kern="0" dirty="0">
                <a:solidFill>
                  <a:srgbClr val="FFFFFF">
                    <a:alpha val="99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Three words. "All is well.”</a:t>
            </a:r>
            <a:endParaRPr lang="en-US" sz="1140" dirty="0"/>
          </a:p>
        </p:txBody>
      </p:sp>
      <p:pic>
        <p:nvPicPr>
          <p:cNvPr id="8" name="Image 3" descr="preencoded.png">    </p:cNvPr>
          <p:cNvPicPr>
            <a:picLocks noChangeAspect="1"/>
          </p:cNvPicPr>
          <p:nvPr/>
        </p:nvPicPr>
        <p:blipFill>
          <a:blip r:embed="rId4"/>
          <a:srcRect l="0" r="0" t="0" b="0"/>
          <a:stretch/>
        </p:blipFill>
        <p:spPr>
          <a:xfrm>
            <a:off x="914791" y="2250282"/>
            <a:ext cx="442531" cy="493176"/>
          </a:xfrm>
          <a:prstGeom prst="rect">
            <a:avLst/>
          </a:prstGeom>
        </p:spPr>
      </p:pic>
      <p:pic>
        <p:nvPicPr>
          <p:cNvPr id="9" name="Image 4" descr="preencoded.png">    </p:cNvPr>
          <p:cNvPicPr>
            <a:picLocks noChangeAspect="1"/>
          </p:cNvPicPr>
          <p:nvPr/>
        </p:nvPicPr>
        <p:blipFill>
          <a:blip r:embed="rId5"/>
          <a:srcRect l="0" r="0" t="0" b="0"/>
          <a:stretch/>
        </p:blipFill>
        <p:spPr>
          <a:xfrm>
            <a:off x="8253412" y="3390900"/>
            <a:ext cx="533800" cy="747696"/>
          </a:xfrm>
          <a:prstGeom prst="rect">
            <a:avLst/>
          </a:prstGeom>
        </p:spPr>
      </p:pic>
      <p:pic>
        <p:nvPicPr>
          <p:cNvPr id="10" name="Image 5" descr="preencoded.png">    </p:cNvPr>
          <p:cNvPicPr>
            <a:picLocks noChangeAspect="1"/>
          </p:cNvPicPr>
          <p:nvPr/>
        </p:nvPicPr>
        <p:blipFill>
          <a:blip r:embed="rId6"/>
          <a:srcRect l="0" r="0" t="0" b="0"/>
          <a:stretch/>
        </p:blipFill>
        <p:spPr>
          <a:xfrm>
            <a:off x="4838700" y="1652588"/>
            <a:ext cx="2152650" cy="3490913"/>
          </a:xfrm>
          <a:prstGeom prst="rect">
            <a:avLst/>
          </a:prstGeom>
        </p:spPr>
      </p:pic>
      <p:pic>
        <p:nvPicPr>
          <p:cNvPr id="11" name="Image 6" descr="preencoded.png">    </p:cNvPr>
          <p:cNvPicPr>
            <a:picLocks noChangeAspect="1"/>
          </p:cNvPicPr>
          <p:nvPr/>
        </p:nvPicPr>
        <p:blipFill>
          <a:blip r:embed="rId7"/>
          <a:srcRect l="0" r="0" t="0" b="0"/>
          <a:stretch/>
        </p:blipFill>
        <p:spPr>
          <a:xfrm>
            <a:off x="4914900" y="1728788"/>
            <a:ext cx="2005013" cy="3414713"/>
          </a:xfrm>
          <a:prstGeom prst="rect">
            <a:avLst/>
          </a:prstGeom>
        </p:spPr>
      </p:pic>
      <p:pic>
        <p:nvPicPr>
          <p:cNvPr id="12" name="Image 7" descr="preencoded.png">    </p:cNvPr>
          <p:cNvPicPr>
            <a:picLocks noChangeAspect="1"/>
          </p:cNvPicPr>
          <p:nvPr/>
        </p:nvPicPr>
        <p:blipFill>
          <a:blip r:embed="rId8"/>
          <a:srcRect l="0" r="0" t="0" b="0"/>
          <a:stretch/>
        </p:blipFill>
        <p:spPr>
          <a:xfrm>
            <a:off x="2357438" y="1766888"/>
            <a:ext cx="2152650" cy="3376613"/>
          </a:xfrm>
          <a:prstGeom prst="rect">
            <a:avLst/>
          </a:prstGeom>
        </p:spPr>
      </p:pic>
      <p:pic>
        <p:nvPicPr>
          <p:cNvPr id="13" name="Image 8" descr="preencoded.png">    </p:cNvPr>
          <p:cNvPicPr>
            <a:picLocks noChangeAspect="1"/>
          </p:cNvPicPr>
          <p:nvPr/>
        </p:nvPicPr>
        <p:blipFill>
          <a:blip r:embed="rId9"/>
          <a:srcRect l="0" r="0" t="0" b="0"/>
          <a:stretch/>
        </p:blipFill>
        <p:spPr>
          <a:xfrm>
            <a:off x="485775" y="1876425"/>
            <a:ext cx="314325" cy="314325"/>
          </a:xfrm>
          <a:prstGeom prst="rect">
            <a:avLst/>
          </a:prstGeom>
        </p:spPr>
      </p:pic>
      <p:pic>
        <p:nvPicPr>
          <p:cNvPr id="14" name="Image 9" descr="preencoded.png">    </p:cNvPr>
          <p:cNvPicPr>
            <a:picLocks noChangeAspect="1"/>
          </p:cNvPicPr>
          <p:nvPr/>
        </p:nvPicPr>
        <p:blipFill>
          <a:blip r:embed="rId10"/>
          <a:srcRect l="0" r="0" t="0" b="3478"/>
          <a:stretch/>
        </p:blipFill>
        <p:spPr>
          <a:xfrm>
            <a:off x="2419350" y="2500313"/>
            <a:ext cx="2028825" cy="2643188"/>
          </a:xfrm>
          <a:prstGeom prst="rect">
            <a:avLst/>
          </a:prstGeom>
        </p:spPr>
      </p:pic>
      <p:pic>
        <p:nvPicPr>
          <p:cNvPr id="15" name="Image 10" descr="preencoded.png">    </p:cNvPr>
          <p:cNvPicPr>
            <a:picLocks noChangeAspect="1"/>
          </p:cNvPicPr>
          <p:nvPr/>
        </p:nvPicPr>
        <p:blipFill>
          <a:blip r:embed="rId11"/>
          <a:srcRect l="0" r="0" t="0" b="0"/>
          <a:stretch/>
        </p:blipFill>
        <p:spPr>
          <a:xfrm>
            <a:off x="2419350" y="1833563"/>
            <a:ext cx="2028825" cy="652463"/>
          </a:xfrm>
          <a:prstGeom prst="rect">
            <a:avLst/>
          </a:prstGeom>
        </p:spPr>
      </p:pic>
      <p:sp>
        <p:nvSpPr>
          <p:cNvPr id="16" name="Shape 3"/>
          <p:cNvSpPr/>
          <p:nvPr/>
        </p:nvSpPr>
        <p:spPr>
          <a:xfrm>
            <a:off x="7981950" y="4452938"/>
            <a:ext cx="895350" cy="466725"/>
          </a:xfrm>
          <a:prstGeom prst="rect">
            <a:avLst/>
          </a:prstGeom>
          <a:noFill/>
          <a:ln/>
        </p:spPr>
      </p:sp>
      <p:sp>
        <p:nvSpPr>
          <p:cNvPr id="17" name="Shape 4"/>
          <p:cNvSpPr/>
          <p:nvPr/>
        </p:nvSpPr>
        <p:spPr>
          <a:xfrm>
            <a:off x="8296275" y="4452938"/>
            <a:ext cx="266700" cy="209550"/>
          </a:xfrm>
          <a:prstGeom prst="roundRect">
            <a:avLst/>
          </a:prstGeom>
          <a:solidFill>
            <a:srgbClr val="FFFFFF"/>
          </a:solidFill>
          <a:ln w="9049">
            <a:solidFill>
              <a:srgbClr val="6E6060"/>
            </a:solidFill>
            <a:prstDash val="solid"/>
          </a:ln>
        </p:spPr>
      </p:sp>
      <p:pic>
        <p:nvPicPr>
          <p:cNvPr id="18" name="Image 11" descr="preencoded.png">    </p:cNvPr>
          <p:cNvPicPr>
            <a:picLocks noChangeAspect="1"/>
          </p:cNvPicPr>
          <p:nvPr/>
        </p:nvPicPr>
        <p:blipFill>
          <a:blip r:embed="rId12"/>
          <a:srcRect l="0" r="0" t="0" b="0"/>
          <a:stretch/>
        </p:blipFill>
        <p:spPr>
          <a:xfrm>
            <a:off x="8429625" y="4514826"/>
            <a:ext cx="70135" cy="90488"/>
          </a:xfrm>
          <a:prstGeom prst="rect">
            <a:avLst/>
          </a:prstGeom>
        </p:spPr>
      </p:pic>
      <p:sp>
        <p:nvSpPr>
          <p:cNvPr id="19" name="Shape 5"/>
          <p:cNvSpPr/>
          <p:nvPr/>
        </p:nvSpPr>
        <p:spPr>
          <a:xfrm>
            <a:off x="7981950" y="4710113"/>
            <a:ext cx="895350" cy="209550"/>
          </a:xfrm>
          <a:prstGeom prst="rect">
            <a:avLst/>
          </a:prstGeom>
          <a:noFill/>
          <a:ln/>
        </p:spPr>
      </p:sp>
      <p:sp>
        <p:nvSpPr>
          <p:cNvPr id="20" name="Shape 6"/>
          <p:cNvSpPr/>
          <p:nvPr/>
        </p:nvSpPr>
        <p:spPr>
          <a:xfrm rot="10800000">
            <a:off x="7981950" y="4710113"/>
            <a:ext cx="266700" cy="209550"/>
          </a:xfrm>
          <a:prstGeom prst="roundRect">
            <a:avLst/>
          </a:prstGeom>
          <a:solidFill>
            <a:srgbClr val="0CB24C"/>
          </a:solidFill>
          <a:ln w="9049">
            <a:solidFill>
              <a:srgbClr val="0B5537"/>
            </a:solidFill>
            <a:prstDash val="solid"/>
          </a:ln>
        </p:spPr>
      </p:sp>
      <p:pic>
        <p:nvPicPr>
          <p:cNvPr id="21" name="Image 12" descr="preencoded.png">    </p:cNvPr>
          <p:cNvPicPr>
            <a:picLocks noChangeAspect="1"/>
          </p:cNvPicPr>
          <p:nvPr/>
        </p:nvPicPr>
        <p:blipFill>
          <a:blip r:embed="rId13"/>
          <a:srcRect l="0" r="0" t="0" b="0"/>
          <a:stretch/>
        </p:blipFill>
        <p:spPr>
          <a:xfrm>
            <a:off x="8053387" y="4814888"/>
            <a:ext cx="128588" cy="70142"/>
          </a:xfrm>
          <a:prstGeom prst="rect">
            <a:avLst/>
          </a:prstGeom>
        </p:spPr>
      </p:pic>
      <p:sp>
        <p:nvSpPr>
          <p:cNvPr id="22" name="Shape 7"/>
          <p:cNvSpPr/>
          <p:nvPr/>
        </p:nvSpPr>
        <p:spPr>
          <a:xfrm>
            <a:off x="8296275" y="4710113"/>
            <a:ext cx="266700" cy="209550"/>
          </a:xfrm>
          <a:prstGeom prst="roundRect">
            <a:avLst/>
          </a:prstGeom>
          <a:solidFill>
            <a:srgbClr val="FFFFFF"/>
          </a:solidFill>
          <a:ln w="9049">
            <a:solidFill>
              <a:srgbClr val="6E6060"/>
            </a:solidFill>
            <a:prstDash val="solid"/>
          </a:ln>
        </p:spPr>
      </p:sp>
      <p:pic>
        <p:nvPicPr>
          <p:cNvPr id="23" name="Image 13" descr="preencoded.png">    </p:cNvPr>
          <p:cNvPicPr>
            <a:picLocks noChangeAspect="1"/>
          </p:cNvPicPr>
          <p:nvPr/>
        </p:nvPicPr>
        <p:blipFill>
          <a:blip r:embed="rId14"/>
          <a:srcRect l="0" r="0" t="0" b="0"/>
          <a:stretch/>
        </p:blipFill>
        <p:spPr>
          <a:xfrm>
            <a:off x="8429625" y="4772049"/>
            <a:ext cx="70135" cy="90488"/>
          </a:xfrm>
          <a:prstGeom prst="rect">
            <a:avLst/>
          </a:prstGeom>
        </p:spPr>
      </p:pic>
      <p:sp>
        <p:nvSpPr>
          <p:cNvPr id="24" name="Shape 8"/>
          <p:cNvSpPr/>
          <p:nvPr/>
        </p:nvSpPr>
        <p:spPr>
          <a:xfrm>
            <a:off x="8610600" y="4710113"/>
            <a:ext cx="266700" cy="209550"/>
          </a:xfrm>
          <a:prstGeom prst="roundRect">
            <a:avLst/>
          </a:prstGeom>
          <a:solidFill>
            <a:srgbClr val="0CB24C"/>
          </a:solidFill>
          <a:ln w="9049">
            <a:solidFill>
              <a:srgbClr val="0B5537"/>
            </a:solidFill>
            <a:prstDash val="solid"/>
          </a:ln>
        </p:spPr>
      </p:sp>
      <p:pic>
        <p:nvPicPr>
          <p:cNvPr id="25" name="Image 14" descr="preencoded.png">    </p:cNvPr>
          <p:cNvPicPr>
            <a:picLocks noChangeAspect="1"/>
          </p:cNvPicPr>
          <p:nvPr/>
        </p:nvPicPr>
        <p:blipFill>
          <a:blip r:embed="rId15"/>
          <a:srcRect l="0" r="0" t="0" b="0"/>
          <a:stretch/>
        </p:blipFill>
        <p:spPr>
          <a:xfrm>
            <a:off x="8682038" y="4814888"/>
            <a:ext cx="128588" cy="7014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52425" y="238125"/>
            <a:ext cx="7900988" cy="9048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ts val="3377"/>
              </a:lnSpc>
              <a:buNone/>
            </a:pPr>
            <a:r>
              <a:rPr lang="en-US" sz="2814" spc="-84" kern="0" dirty="0">
                <a:solidFill>
                  <a:srgbClr val="FFFFFF">
                    <a:alpha val="99000"/>
                  </a:srgbClr>
                </a:solidFill>
                <a:latin typeface="Roboto Serif" pitchFamily="34" charset="0"/>
                <a:ea typeface="Roboto Serif" pitchFamily="34" charset="-122"/>
                <a:cs typeface="Roboto Serif" pitchFamily="34" charset="-120"/>
              </a:rPr>
              <a:t>He wasn't feeling well. He didn't want to worry anyone. Unless it is critical.</a:t>
            </a:r>
            <a:endParaRPr lang="en-US" sz="2814" dirty="0"/>
          </a:p>
        </p:txBody>
      </p:sp>
      <p:sp>
        <p:nvSpPr>
          <p:cNvPr id="3" name="Text 1"/>
          <p:cNvSpPr/>
          <p:nvPr/>
        </p:nvSpPr>
        <p:spPr>
          <a:xfrm>
            <a:off x="7200900" y="2038350"/>
            <a:ext cx="1624013" cy="800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482"/>
              </a:lnSpc>
              <a:buNone/>
            </a:pPr>
            <a:r>
              <a:rPr lang="en-US" sz="1140" b="1" spc="-11" kern="0" dirty="0">
                <a:solidFill>
                  <a:srgbClr val="FFFFFF">
                    <a:alpha val="99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No Call from morning! Seems like something is wrong! Better to check on call</a:t>
            </a:r>
            <a:endParaRPr lang="en-US" sz="114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4838700" y="1652588"/>
            <a:ext cx="2152650" cy="3490913"/>
          </a:xfrm>
          <a:prstGeom prst="rect">
            <a:avLst/>
          </a:prstGeom>
        </p:spPr>
      </p:pic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rcRect l="0" r="0" t="0" b="0"/>
          <a:stretch/>
        </p:blipFill>
        <p:spPr>
          <a:xfrm>
            <a:off x="7405688" y="2957513"/>
            <a:ext cx="533800" cy="747696"/>
          </a:xfrm>
          <a:prstGeom prst="rect">
            <a:avLst/>
          </a:prstGeom>
        </p:spPr>
      </p:pic>
      <p:pic>
        <p:nvPicPr>
          <p:cNvPr id="6" name="Image 2" descr="preencoded.png">    </p:cNvPr>
          <p:cNvPicPr>
            <a:picLocks noChangeAspect="1"/>
          </p:cNvPicPr>
          <p:nvPr/>
        </p:nvPicPr>
        <p:blipFill>
          <a:blip r:embed="rId3"/>
          <a:srcRect l="0" r="0" t="0" b="0"/>
          <a:stretch/>
        </p:blipFill>
        <p:spPr>
          <a:xfrm>
            <a:off x="4914900" y="1728788"/>
            <a:ext cx="2005013" cy="3414713"/>
          </a:xfrm>
          <a:prstGeom prst="rect">
            <a:avLst/>
          </a:prstGeom>
        </p:spPr>
      </p:pic>
      <p:pic>
        <p:nvPicPr>
          <p:cNvPr id="7" name="Image 3" descr="preencoded.png">    </p:cNvPr>
          <p:cNvPicPr>
            <a:picLocks noChangeAspect="1"/>
          </p:cNvPicPr>
          <p:nvPr/>
        </p:nvPicPr>
        <p:blipFill>
          <a:blip r:embed="rId4"/>
          <a:srcRect l="0" r="1142" t="0" b="0"/>
          <a:stretch/>
        </p:blipFill>
        <p:spPr>
          <a:xfrm>
            <a:off x="7081838" y="3290888"/>
            <a:ext cx="2062163" cy="1852612"/>
          </a:xfrm>
          <a:prstGeom prst="rect">
            <a:avLst/>
          </a:prstGeom>
        </p:spPr>
      </p:pic>
      <p:pic>
        <p:nvPicPr>
          <p:cNvPr id="8" name="Image 4" descr="preencoded.png">    </p:cNvPr>
          <p:cNvPicPr>
            <a:picLocks noChangeAspect="1"/>
          </p:cNvPicPr>
          <p:nvPr/>
        </p:nvPicPr>
        <p:blipFill>
          <a:blip r:embed="rId5"/>
          <a:srcRect l="0" r="3709" t="0" b="0"/>
          <a:stretch/>
        </p:blipFill>
        <p:spPr>
          <a:xfrm>
            <a:off x="-114300" y="3090863"/>
            <a:ext cx="2967038" cy="2052637"/>
          </a:xfrm>
          <a:prstGeom prst="rect">
            <a:avLst/>
          </a:prstGeom>
        </p:spPr>
      </p:pic>
      <p:pic>
        <p:nvPicPr>
          <p:cNvPr id="9" name="Image 5" descr="preencoded.png">    </p:cNvPr>
          <p:cNvPicPr>
            <a:picLocks noChangeAspect="1"/>
          </p:cNvPicPr>
          <p:nvPr/>
        </p:nvPicPr>
        <p:blipFill>
          <a:blip r:embed="rId6"/>
          <a:srcRect l="0" r="0" t="0" b="0"/>
          <a:stretch/>
        </p:blipFill>
        <p:spPr>
          <a:xfrm>
            <a:off x="2357438" y="1766888"/>
            <a:ext cx="2152650" cy="3376613"/>
          </a:xfrm>
          <a:prstGeom prst="rect">
            <a:avLst/>
          </a:prstGeom>
        </p:spPr>
      </p:pic>
      <p:pic>
        <p:nvPicPr>
          <p:cNvPr id="10" name="Image 6" descr="preencoded.png">    </p:cNvPr>
          <p:cNvPicPr>
            <a:picLocks noChangeAspect="1"/>
          </p:cNvPicPr>
          <p:nvPr/>
        </p:nvPicPr>
        <p:blipFill>
          <a:blip r:embed="rId7"/>
          <a:srcRect l="0" r="0" t="0" b="0"/>
          <a:stretch/>
        </p:blipFill>
        <p:spPr>
          <a:xfrm>
            <a:off x="2419350" y="1833563"/>
            <a:ext cx="2028825" cy="3309938"/>
          </a:xfrm>
          <a:prstGeom prst="rect">
            <a:avLst/>
          </a:prstGeom>
        </p:spPr>
      </p:pic>
      <p:pic>
        <p:nvPicPr>
          <p:cNvPr id="11" name="Image 7" descr="preencoded.png">    </p:cNvPr>
          <p:cNvPicPr>
            <a:picLocks noChangeAspect="1"/>
          </p:cNvPicPr>
          <p:nvPr/>
        </p:nvPicPr>
        <p:blipFill>
          <a:blip r:embed="rId8"/>
          <a:srcRect l="0" r="0" t="0" b="0"/>
          <a:stretch/>
        </p:blipFill>
        <p:spPr>
          <a:xfrm>
            <a:off x="1000125" y="2305050"/>
            <a:ext cx="223838" cy="352425"/>
          </a:xfrm>
          <a:prstGeom prst="rect">
            <a:avLst/>
          </a:prstGeom>
        </p:spPr>
      </p:pic>
      <p:pic>
        <p:nvPicPr>
          <p:cNvPr id="12" name="Image 8" descr="preencoded.png">    </p:cNvPr>
          <p:cNvPicPr>
            <a:picLocks noChangeAspect="1"/>
          </p:cNvPicPr>
          <p:nvPr/>
        </p:nvPicPr>
        <p:blipFill>
          <a:blip r:embed="rId9"/>
          <a:srcRect l="0" r="0" t="0" b="0"/>
          <a:stretch/>
        </p:blipFill>
        <p:spPr>
          <a:xfrm>
            <a:off x="1038225" y="2433638"/>
            <a:ext cx="128588" cy="109538"/>
          </a:xfrm>
          <a:prstGeom prst="rect">
            <a:avLst/>
          </a:prstGeom>
        </p:spPr>
      </p:pic>
      <p:sp>
        <p:nvSpPr>
          <p:cNvPr id="13" name="Shape 2"/>
          <p:cNvSpPr/>
          <p:nvPr/>
        </p:nvSpPr>
        <p:spPr>
          <a:xfrm>
            <a:off x="800100" y="2166938"/>
            <a:ext cx="623888" cy="623888"/>
          </a:xfrm>
          <a:prstGeom prst="ellipse">
            <a:avLst/>
          </a:prstGeom>
          <a:noFill/>
          <a:ln w="13573">
            <a:solidFill>
              <a:srgbClr val="FFFFFF"/>
            </a:solidFill>
            <a:prstDash val="solid"/>
          </a:ln>
        </p:spPr>
      </p:sp>
      <p:sp>
        <p:nvSpPr>
          <p:cNvPr id="14" name="Shape 3"/>
          <p:cNvSpPr/>
          <p:nvPr/>
        </p:nvSpPr>
        <p:spPr>
          <a:xfrm>
            <a:off x="1209675" y="2128838"/>
            <a:ext cx="214313" cy="214313"/>
          </a:xfrm>
          <a:prstGeom prst="ellipse">
            <a:avLst/>
          </a:prstGeom>
          <a:solidFill>
            <a:srgbClr val="FFFFFF"/>
          </a:solidFill>
          <a:ln/>
        </p:spPr>
      </p:sp>
      <p:pic>
        <p:nvPicPr>
          <p:cNvPr id="15" name="Image 9" descr="preencoded.png">    </p:cNvPr>
          <p:cNvPicPr>
            <a:picLocks noChangeAspect="1"/>
          </p:cNvPicPr>
          <p:nvPr/>
        </p:nvPicPr>
        <p:blipFill>
          <a:blip r:embed="rId10"/>
          <a:srcRect l="0" r="0" t="0" b="0"/>
          <a:stretch/>
        </p:blipFill>
        <p:spPr>
          <a:xfrm>
            <a:off x="1238250" y="2157413"/>
            <a:ext cx="157163" cy="157163"/>
          </a:xfrm>
          <a:prstGeom prst="rect">
            <a:avLst/>
          </a:prstGeom>
        </p:spPr>
      </p:pic>
      <p:pic>
        <p:nvPicPr>
          <p:cNvPr id="16" name="Image 10" descr="preencoded.png">    </p:cNvPr>
          <p:cNvPicPr>
            <a:picLocks noChangeAspect="1"/>
          </p:cNvPicPr>
          <p:nvPr/>
        </p:nvPicPr>
        <p:blipFill>
          <a:blip r:embed="rId11"/>
          <a:srcRect l="0" r="0" t="0" b="0"/>
          <a:stretch/>
        </p:blipFill>
        <p:spPr>
          <a:xfrm>
            <a:off x="1428750" y="2957513"/>
            <a:ext cx="511708" cy="707201"/>
          </a:xfrm>
          <a:prstGeom prst="rect">
            <a:avLst/>
          </a:prstGeom>
        </p:spPr>
      </p:pic>
      <p:sp>
        <p:nvSpPr>
          <p:cNvPr id="17" name="Shape 4"/>
          <p:cNvSpPr/>
          <p:nvPr/>
        </p:nvSpPr>
        <p:spPr>
          <a:xfrm>
            <a:off x="7981950" y="4452938"/>
            <a:ext cx="895350" cy="466725"/>
          </a:xfrm>
          <a:prstGeom prst="rect">
            <a:avLst/>
          </a:prstGeom>
          <a:noFill/>
          <a:ln/>
        </p:spPr>
      </p:sp>
      <p:sp>
        <p:nvSpPr>
          <p:cNvPr id="18" name="Shape 5"/>
          <p:cNvSpPr/>
          <p:nvPr/>
        </p:nvSpPr>
        <p:spPr>
          <a:xfrm>
            <a:off x="8296275" y="4452938"/>
            <a:ext cx="266700" cy="209550"/>
          </a:xfrm>
          <a:prstGeom prst="roundRect">
            <a:avLst/>
          </a:prstGeom>
          <a:solidFill>
            <a:srgbClr val="FFFFFF"/>
          </a:solidFill>
          <a:ln w="9049">
            <a:solidFill>
              <a:srgbClr val="6E6060"/>
            </a:solidFill>
            <a:prstDash val="solid"/>
          </a:ln>
        </p:spPr>
      </p:sp>
      <p:pic>
        <p:nvPicPr>
          <p:cNvPr id="19" name="Image 11" descr="preencoded.png">    </p:cNvPr>
          <p:cNvPicPr>
            <a:picLocks noChangeAspect="1"/>
          </p:cNvPicPr>
          <p:nvPr/>
        </p:nvPicPr>
        <p:blipFill>
          <a:blip r:embed="rId12"/>
          <a:srcRect l="0" r="0" t="0" b="0"/>
          <a:stretch/>
        </p:blipFill>
        <p:spPr>
          <a:xfrm>
            <a:off x="8429625" y="4514826"/>
            <a:ext cx="70135" cy="90488"/>
          </a:xfrm>
          <a:prstGeom prst="rect">
            <a:avLst/>
          </a:prstGeom>
        </p:spPr>
      </p:pic>
      <p:sp>
        <p:nvSpPr>
          <p:cNvPr id="20" name="Shape 6"/>
          <p:cNvSpPr/>
          <p:nvPr/>
        </p:nvSpPr>
        <p:spPr>
          <a:xfrm>
            <a:off x="7981950" y="4710113"/>
            <a:ext cx="895350" cy="209550"/>
          </a:xfrm>
          <a:prstGeom prst="rect">
            <a:avLst/>
          </a:prstGeom>
          <a:noFill/>
          <a:ln/>
        </p:spPr>
      </p:sp>
      <p:sp>
        <p:nvSpPr>
          <p:cNvPr id="21" name="Shape 7"/>
          <p:cNvSpPr/>
          <p:nvPr/>
        </p:nvSpPr>
        <p:spPr>
          <a:xfrm rot="10800000">
            <a:off x="7981950" y="4710113"/>
            <a:ext cx="266700" cy="209550"/>
          </a:xfrm>
          <a:prstGeom prst="roundRect">
            <a:avLst/>
          </a:prstGeom>
          <a:solidFill>
            <a:srgbClr val="0CB24C"/>
          </a:solidFill>
          <a:ln w="9049">
            <a:solidFill>
              <a:srgbClr val="0B5537"/>
            </a:solidFill>
            <a:prstDash val="solid"/>
          </a:ln>
        </p:spPr>
      </p:sp>
      <p:pic>
        <p:nvPicPr>
          <p:cNvPr id="22" name="Image 12" descr="preencoded.png">    </p:cNvPr>
          <p:cNvPicPr>
            <a:picLocks noChangeAspect="1"/>
          </p:cNvPicPr>
          <p:nvPr/>
        </p:nvPicPr>
        <p:blipFill>
          <a:blip r:embed="rId13"/>
          <a:srcRect l="0" r="0" t="0" b="0"/>
          <a:stretch/>
        </p:blipFill>
        <p:spPr>
          <a:xfrm>
            <a:off x="8053387" y="4814888"/>
            <a:ext cx="128588" cy="70142"/>
          </a:xfrm>
          <a:prstGeom prst="rect">
            <a:avLst/>
          </a:prstGeom>
        </p:spPr>
      </p:pic>
      <p:sp>
        <p:nvSpPr>
          <p:cNvPr id="23" name="Shape 8"/>
          <p:cNvSpPr/>
          <p:nvPr/>
        </p:nvSpPr>
        <p:spPr>
          <a:xfrm>
            <a:off x="8296275" y="4710113"/>
            <a:ext cx="266700" cy="209550"/>
          </a:xfrm>
          <a:prstGeom prst="roundRect">
            <a:avLst/>
          </a:prstGeom>
          <a:solidFill>
            <a:srgbClr val="FFFFFF"/>
          </a:solidFill>
          <a:ln w="9049">
            <a:solidFill>
              <a:srgbClr val="6E6060"/>
            </a:solidFill>
            <a:prstDash val="solid"/>
          </a:ln>
        </p:spPr>
      </p:sp>
      <p:pic>
        <p:nvPicPr>
          <p:cNvPr id="24" name="Image 13" descr="preencoded.png">    </p:cNvPr>
          <p:cNvPicPr>
            <a:picLocks noChangeAspect="1"/>
          </p:cNvPicPr>
          <p:nvPr/>
        </p:nvPicPr>
        <p:blipFill>
          <a:blip r:embed="rId14"/>
          <a:srcRect l="0" r="0" t="0" b="0"/>
          <a:stretch/>
        </p:blipFill>
        <p:spPr>
          <a:xfrm>
            <a:off x="8429625" y="4772049"/>
            <a:ext cx="70135" cy="90488"/>
          </a:xfrm>
          <a:prstGeom prst="rect">
            <a:avLst/>
          </a:prstGeom>
        </p:spPr>
      </p:pic>
      <p:sp>
        <p:nvSpPr>
          <p:cNvPr id="25" name="Shape 9"/>
          <p:cNvSpPr/>
          <p:nvPr/>
        </p:nvSpPr>
        <p:spPr>
          <a:xfrm>
            <a:off x="8610600" y="4710113"/>
            <a:ext cx="266700" cy="209550"/>
          </a:xfrm>
          <a:prstGeom prst="roundRect">
            <a:avLst/>
          </a:prstGeom>
          <a:solidFill>
            <a:srgbClr val="0CB24C"/>
          </a:solidFill>
          <a:ln w="9049">
            <a:solidFill>
              <a:srgbClr val="0B5537"/>
            </a:solidFill>
            <a:prstDash val="solid"/>
          </a:ln>
        </p:spPr>
      </p:sp>
      <p:pic>
        <p:nvPicPr>
          <p:cNvPr id="26" name="Image 14" descr="preencoded.png">    </p:cNvPr>
          <p:cNvPicPr>
            <a:picLocks noChangeAspect="1"/>
          </p:cNvPicPr>
          <p:nvPr/>
        </p:nvPicPr>
        <p:blipFill>
          <a:blip r:embed="rId15"/>
          <a:srcRect l="0" r="0" t="0" b="0"/>
          <a:stretch/>
        </p:blipFill>
        <p:spPr>
          <a:xfrm>
            <a:off x="8682038" y="4814888"/>
            <a:ext cx="128588" cy="7014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352425" y="238125"/>
            <a:ext cx="7900988" cy="135731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ts val="3377"/>
              </a:lnSpc>
              <a:buNone/>
            </a:pPr>
            <a:r>
              <a:rPr lang="en-US" sz="2814" spc="-84" kern="0" dirty="0">
                <a:solidFill>
                  <a:srgbClr val="FFFFFF">
                    <a:alpha val="99000"/>
                  </a:srgbClr>
                </a:solidFill>
                <a:latin typeface="Roboto Serif" pitchFamily="34" charset="0"/>
                <a:ea typeface="Roboto Serif" pitchFamily="34" charset="-122"/>
                <a:cs typeface="Roboto Serif" pitchFamily="34" charset="-120"/>
              </a:rPr>
              <a:t>He ran out of medicine. A refill reminder was already sent. Refill requests stayed passive until action became possible.</a:t>
            </a:r>
            <a:endParaRPr lang="en-US" sz="2814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3922"/>
          <a:stretch/>
        </p:blipFill>
        <p:spPr>
          <a:xfrm>
            <a:off x="3252788" y="1876425"/>
            <a:ext cx="2152650" cy="3267075"/>
          </a:xfrm>
          <a:prstGeom prst="rect">
            <a:avLst/>
          </a:prstGeom>
        </p:spPr>
      </p:pic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rcRect l="0" r="0" t="0" b="5072"/>
          <a:stretch/>
        </p:blipFill>
        <p:spPr>
          <a:xfrm>
            <a:off x="3305175" y="2647950"/>
            <a:ext cx="2047875" cy="2495550"/>
          </a:xfrm>
          <a:prstGeom prst="rect">
            <a:avLst/>
          </a:prstGeom>
        </p:spPr>
      </p:pic>
      <p:pic>
        <p:nvPicPr>
          <p:cNvPr id="6" name="Image 2" descr="preencoded.png">    </p:cNvPr>
          <p:cNvPicPr>
            <a:picLocks noChangeAspect="1"/>
          </p:cNvPicPr>
          <p:nvPr/>
        </p:nvPicPr>
        <p:blipFill>
          <a:blip r:embed="rId3"/>
          <a:srcRect l="0" r="0" t="0" b="0"/>
          <a:stretch/>
        </p:blipFill>
        <p:spPr>
          <a:xfrm>
            <a:off x="3286125" y="1981200"/>
            <a:ext cx="2085975" cy="619125"/>
          </a:xfrm>
          <a:prstGeom prst="rect">
            <a:avLst/>
          </a:prstGeom>
        </p:spPr>
      </p:pic>
      <p:pic>
        <p:nvPicPr>
          <p:cNvPr id="7" name="Image 3" descr="preencoded.png">    </p:cNvPr>
          <p:cNvPicPr>
            <a:picLocks noChangeAspect="1"/>
          </p:cNvPicPr>
          <p:nvPr/>
        </p:nvPicPr>
        <p:blipFill>
          <a:blip r:embed="rId4"/>
          <a:srcRect l="0" r="-2041" t="0" b="58745"/>
          <a:stretch/>
        </p:blipFill>
        <p:spPr>
          <a:xfrm>
            <a:off x="5495925" y="2847975"/>
            <a:ext cx="837168" cy="347373"/>
          </a:xfrm>
          <a:prstGeom prst="rect">
            <a:avLst/>
          </a:prstGeom>
        </p:spPr>
      </p:pic>
      <p:sp>
        <p:nvSpPr>
          <p:cNvPr id="8" name="Shape 1"/>
          <p:cNvSpPr/>
          <p:nvPr/>
        </p:nvSpPr>
        <p:spPr>
          <a:xfrm>
            <a:off x="352425" y="2419350"/>
            <a:ext cx="2733675" cy="800100"/>
          </a:xfrm>
          <a:prstGeom prst="rect">
            <a:avLst/>
          </a:prstGeom>
          <a:noFill/>
          <a:ln/>
        </p:spPr>
      </p:sp>
      <p:pic>
        <p:nvPicPr>
          <p:cNvPr id="9" name="Image 4" descr="preencoded.png">    </p:cNvPr>
          <p:cNvPicPr>
            <a:picLocks noChangeAspect="1"/>
          </p:cNvPicPr>
          <p:nvPr/>
        </p:nvPicPr>
        <p:blipFill>
          <a:blip r:embed="rId5"/>
          <a:srcRect l="0" r="0" t="0" b="0"/>
          <a:stretch/>
        </p:blipFill>
        <p:spPr>
          <a:xfrm>
            <a:off x="352425" y="2662238"/>
            <a:ext cx="314325" cy="314325"/>
          </a:xfrm>
          <a:prstGeom prst="rect">
            <a:avLst/>
          </a:prstGeom>
        </p:spPr>
      </p:pic>
      <p:sp>
        <p:nvSpPr>
          <p:cNvPr id="10" name="Text 2"/>
          <p:cNvSpPr/>
          <p:nvPr/>
        </p:nvSpPr>
        <p:spPr>
          <a:xfrm>
            <a:off x="823913" y="2419350"/>
            <a:ext cx="2262188" cy="800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482"/>
              </a:lnSpc>
              <a:buNone/>
            </a:pPr>
            <a:r>
              <a:rPr lang="en-US" sz="1140" spc="-11" kern="0" dirty="0">
                <a:solidFill>
                  <a:srgbClr val="FFFFFF">
                    <a:alpha val="99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An alert is triggered through automated call, SMS, or vibration once she is within a 500m range of a medical store.</a:t>
            </a:r>
            <a:endParaRPr lang="en-US" sz="1140" dirty="0"/>
          </a:p>
        </p:txBody>
      </p:sp>
      <p:pic>
        <p:nvPicPr>
          <p:cNvPr id="11" name="Image 5" descr="preencoded.png">    </p:cNvPr>
          <p:cNvPicPr>
            <a:picLocks noChangeAspect="1"/>
          </p:cNvPicPr>
          <p:nvPr/>
        </p:nvPicPr>
        <p:blipFill>
          <a:blip r:embed="rId6"/>
          <a:srcRect l="0" r="0" t="0" b="0"/>
          <a:stretch/>
        </p:blipFill>
        <p:spPr>
          <a:xfrm>
            <a:off x="6110288" y="3119438"/>
            <a:ext cx="3033713" cy="2024062"/>
          </a:xfrm>
          <a:prstGeom prst="rect">
            <a:avLst/>
          </a:prstGeom>
        </p:spPr>
      </p:pic>
      <p:sp>
        <p:nvSpPr>
          <p:cNvPr id="12" name="Shape 3"/>
          <p:cNvSpPr/>
          <p:nvPr/>
        </p:nvSpPr>
        <p:spPr>
          <a:xfrm>
            <a:off x="7981950" y="4452938"/>
            <a:ext cx="895350" cy="466725"/>
          </a:xfrm>
          <a:prstGeom prst="rect">
            <a:avLst/>
          </a:prstGeom>
          <a:noFill/>
          <a:ln/>
        </p:spPr>
      </p:sp>
      <p:sp>
        <p:nvSpPr>
          <p:cNvPr id="13" name="Shape 4"/>
          <p:cNvSpPr/>
          <p:nvPr/>
        </p:nvSpPr>
        <p:spPr>
          <a:xfrm>
            <a:off x="8296275" y="4452938"/>
            <a:ext cx="266700" cy="209550"/>
          </a:xfrm>
          <a:prstGeom prst="roundRect">
            <a:avLst/>
          </a:prstGeom>
          <a:solidFill>
            <a:srgbClr val="FFFFFF"/>
          </a:solidFill>
          <a:ln w="9049">
            <a:solidFill>
              <a:srgbClr val="6E6060"/>
            </a:solidFill>
            <a:prstDash val="solid"/>
          </a:ln>
        </p:spPr>
      </p:sp>
      <p:pic>
        <p:nvPicPr>
          <p:cNvPr id="14" name="Image 6" descr="preencoded.png">    </p:cNvPr>
          <p:cNvPicPr>
            <a:picLocks noChangeAspect="1"/>
          </p:cNvPicPr>
          <p:nvPr/>
        </p:nvPicPr>
        <p:blipFill>
          <a:blip r:embed="rId7"/>
          <a:srcRect l="0" r="0" t="0" b="0"/>
          <a:stretch/>
        </p:blipFill>
        <p:spPr>
          <a:xfrm>
            <a:off x="8429625" y="4514826"/>
            <a:ext cx="70135" cy="90488"/>
          </a:xfrm>
          <a:prstGeom prst="rect">
            <a:avLst/>
          </a:prstGeom>
        </p:spPr>
      </p:pic>
      <p:sp>
        <p:nvSpPr>
          <p:cNvPr id="15" name="Shape 5"/>
          <p:cNvSpPr/>
          <p:nvPr/>
        </p:nvSpPr>
        <p:spPr>
          <a:xfrm>
            <a:off x="7981950" y="4710113"/>
            <a:ext cx="895350" cy="209550"/>
          </a:xfrm>
          <a:prstGeom prst="rect">
            <a:avLst/>
          </a:prstGeom>
          <a:noFill/>
          <a:ln/>
        </p:spPr>
      </p:sp>
      <p:sp>
        <p:nvSpPr>
          <p:cNvPr id="16" name="Shape 6"/>
          <p:cNvSpPr/>
          <p:nvPr/>
        </p:nvSpPr>
        <p:spPr>
          <a:xfrm rot="10800000">
            <a:off x="7981950" y="4710113"/>
            <a:ext cx="266700" cy="209550"/>
          </a:xfrm>
          <a:prstGeom prst="roundRect">
            <a:avLst/>
          </a:prstGeom>
          <a:solidFill>
            <a:srgbClr val="0CB24C"/>
          </a:solidFill>
          <a:ln w="9049">
            <a:solidFill>
              <a:srgbClr val="0B5537"/>
            </a:solidFill>
            <a:prstDash val="solid"/>
          </a:ln>
        </p:spPr>
      </p:sp>
      <p:pic>
        <p:nvPicPr>
          <p:cNvPr id="17" name="Image 7" descr="preencoded.png">    </p:cNvPr>
          <p:cNvPicPr>
            <a:picLocks noChangeAspect="1"/>
          </p:cNvPicPr>
          <p:nvPr/>
        </p:nvPicPr>
        <p:blipFill>
          <a:blip r:embed="rId8"/>
          <a:srcRect l="0" r="0" t="0" b="0"/>
          <a:stretch/>
        </p:blipFill>
        <p:spPr>
          <a:xfrm>
            <a:off x="8053387" y="4814888"/>
            <a:ext cx="128588" cy="70142"/>
          </a:xfrm>
          <a:prstGeom prst="rect">
            <a:avLst/>
          </a:prstGeom>
        </p:spPr>
      </p:pic>
      <p:sp>
        <p:nvSpPr>
          <p:cNvPr id="18" name="Shape 7"/>
          <p:cNvSpPr/>
          <p:nvPr/>
        </p:nvSpPr>
        <p:spPr>
          <a:xfrm>
            <a:off x="8296275" y="4710113"/>
            <a:ext cx="266700" cy="209550"/>
          </a:xfrm>
          <a:prstGeom prst="roundRect">
            <a:avLst/>
          </a:prstGeom>
          <a:solidFill>
            <a:srgbClr val="FFFFFF"/>
          </a:solidFill>
          <a:ln w="9049">
            <a:solidFill>
              <a:srgbClr val="6E6060"/>
            </a:solidFill>
            <a:prstDash val="solid"/>
          </a:ln>
        </p:spPr>
      </p:sp>
      <p:pic>
        <p:nvPicPr>
          <p:cNvPr id="19" name="Image 8" descr="preencoded.png">    </p:cNvPr>
          <p:cNvPicPr>
            <a:picLocks noChangeAspect="1"/>
          </p:cNvPicPr>
          <p:nvPr/>
        </p:nvPicPr>
        <p:blipFill>
          <a:blip r:embed="rId9"/>
          <a:srcRect l="0" r="0" t="0" b="0"/>
          <a:stretch/>
        </p:blipFill>
        <p:spPr>
          <a:xfrm>
            <a:off x="8429625" y="4772049"/>
            <a:ext cx="70135" cy="90488"/>
          </a:xfrm>
          <a:prstGeom prst="rect">
            <a:avLst/>
          </a:prstGeom>
        </p:spPr>
      </p:pic>
      <p:sp>
        <p:nvSpPr>
          <p:cNvPr id="20" name="Shape 8"/>
          <p:cNvSpPr/>
          <p:nvPr/>
        </p:nvSpPr>
        <p:spPr>
          <a:xfrm>
            <a:off x="8610600" y="4710113"/>
            <a:ext cx="266700" cy="209550"/>
          </a:xfrm>
          <a:prstGeom prst="roundRect">
            <a:avLst/>
          </a:prstGeom>
          <a:solidFill>
            <a:srgbClr val="0CB24C"/>
          </a:solidFill>
          <a:ln w="9049">
            <a:solidFill>
              <a:srgbClr val="0B5537"/>
            </a:solidFill>
            <a:prstDash val="solid"/>
          </a:ln>
        </p:spPr>
      </p:sp>
      <p:pic>
        <p:nvPicPr>
          <p:cNvPr id="21" name="Image 9" descr="preencoded.png">    </p:cNvPr>
          <p:cNvPicPr>
            <a:picLocks noChangeAspect="1"/>
          </p:cNvPicPr>
          <p:nvPr/>
        </p:nvPicPr>
        <p:blipFill>
          <a:blip r:embed="rId10"/>
          <a:srcRect l="0" r="0" t="0" b="0"/>
          <a:stretch/>
        </p:blipFill>
        <p:spPr>
          <a:xfrm>
            <a:off x="8682038" y="4814888"/>
            <a:ext cx="128588" cy="7014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52425" y="238125"/>
            <a:ext cx="7900988" cy="9048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ts val="3377"/>
              </a:lnSpc>
              <a:buNone/>
            </a:pPr>
            <a:r>
              <a:rPr lang="en-US" sz="2814" spc="-84" kern="0" dirty="0">
                <a:solidFill>
                  <a:srgbClr val="FFFFFF">
                    <a:alpha val="99000"/>
                  </a:srgbClr>
                </a:solidFill>
                <a:latin typeface="Roboto Serif" pitchFamily="34" charset="0"/>
                <a:ea typeface="Roboto Serif" pitchFamily="34" charset="-122"/>
                <a:cs typeface="Roboto Serif" pitchFamily="34" charset="-120"/>
              </a:rPr>
              <a:t>He lost his way but his family never lost him. A silent help, building confidence. </a:t>
            </a:r>
            <a:endParaRPr lang="en-US" sz="2814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2586038"/>
            <a:ext cx="3624263" cy="2557463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rcRect l="0" r="0" t="0" b="0"/>
          <a:stretch/>
        </p:blipFill>
        <p:spPr>
          <a:xfrm>
            <a:off x="2566988" y="2085975"/>
            <a:ext cx="2085975" cy="3057525"/>
          </a:xfrm>
          <a:prstGeom prst="rect">
            <a:avLst/>
          </a:prstGeom>
        </p:spPr>
      </p:pic>
      <p:pic>
        <p:nvPicPr>
          <p:cNvPr id="5" name="Image 2" descr="preencoded.png">    </p:cNvPr>
          <p:cNvPicPr>
            <a:picLocks noChangeAspect="1"/>
          </p:cNvPicPr>
          <p:nvPr/>
        </p:nvPicPr>
        <p:blipFill>
          <a:blip r:embed="rId3"/>
          <a:srcRect l="0" r="0" t="0" b="12747"/>
          <a:stretch/>
        </p:blipFill>
        <p:spPr>
          <a:xfrm>
            <a:off x="2533650" y="1362075"/>
            <a:ext cx="2152650" cy="3781425"/>
          </a:xfrm>
          <a:prstGeom prst="rect">
            <a:avLst/>
          </a:prstGeom>
        </p:spPr>
      </p:pic>
      <p:pic>
        <p:nvPicPr>
          <p:cNvPr id="6" name="Image 3" descr="preencoded.png">    </p:cNvPr>
          <p:cNvPicPr>
            <a:picLocks noChangeAspect="1"/>
          </p:cNvPicPr>
          <p:nvPr/>
        </p:nvPicPr>
        <p:blipFill>
          <a:blip r:embed="rId4"/>
          <a:srcRect l="0" r="0" t="0" b="0"/>
          <a:stretch/>
        </p:blipFill>
        <p:spPr>
          <a:xfrm>
            <a:off x="2566988" y="1466850"/>
            <a:ext cx="2085975" cy="619125"/>
          </a:xfrm>
          <a:prstGeom prst="rect">
            <a:avLst/>
          </a:prstGeom>
        </p:spPr>
      </p:pic>
      <p:pic>
        <p:nvPicPr>
          <p:cNvPr id="7" name="Image 4" descr="preencoded.png">    </p:cNvPr>
          <p:cNvPicPr>
            <a:picLocks noChangeAspect="1"/>
          </p:cNvPicPr>
          <p:nvPr/>
        </p:nvPicPr>
        <p:blipFill>
          <a:blip r:embed="rId5"/>
          <a:srcRect l="0" r="0" t="0" b="3112"/>
          <a:stretch/>
        </p:blipFill>
        <p:spPr>
          <a:xfrm>
            <a:off x="4933950" y="1881187"/>
            <a:ext cx="2085975" cy="3262313"/>
          </a:xfrm>
          <a:prstGeom prst="rect">
            <a:avLst/>
          </a:prstGeom>
        </p:spPr>
      </p:pic>
      <p:pic>
        <p:nvPicPr>
          <p:cNvPr id="8" name="Image 5" descr="preencoded.png">    </p:cNvPr>
          <p:cNvPicPr>
            <a:picLocks noChangeAspect="1"/>
          </p:cNvPicPr>
          <p:nvPr/>
        </p:nvPicPr>
        <p:blipFill>
          <a:blip r:embed="rId6"/>
          <a:srcRect l="0" r="0" t="0" b="12747"/>
          <a:stretch/>
        </p:blipFill>
        <p:spPr>
          <a:xfrm>
            <a:off x="4900613" y="1362075"/>
            <a:ext cx="2152650" cy="3781425"/>
          </a:xfrm>
          <a:prstGeom prst="rect">
            <a:avLst/>
          </a:prstGeom>
        </p:spPr>
      </p:pic>
      <p:pic>
        <p:nvPicPr>
          <p:cNvPr id="9" name="Image 6" descr="preencoded.png">    </p:cNvPr>
          <p:cNvPicPr>
            <a:picLocks noChangeAspect="1"/>
          </p:cNvPicPr>
          <p:nvPr/>
        </p:nvPicPr>
        <p:blipFill>
          <a:blip r:embed="rId7"/>
          <a:srcRect l="0" r="0" t="0" b="0"/>
          <a:stretch/>
        </p:blipFill>
        <p:spPr>
          <a:xfrm>
            <a:off x="4933950" y="1466850"/>
            <a:ext cx="2085975" cy="619125"/>
          </a:xfrm>
          <a:prstGeom prst="rect">
            <a:avLst/>
          </a:prstGeom>
        </p:spPr>
      </p:pic>
      <p:pic>
        <p:nvPicPr>
          <p:cNvPr id="10" name="Image 7" descr="preencoded.png">    </p:cNvPr>
          <p:cNvPicPr>
            <a:picLocks noChangeAspect="1"/>
          </p:cNvPicPr>
          <p:nvPr/>
        </p:nvPicPr>
        <p:blipFill>
          <a:blip r:embed="rId8"/>
          <a:srcRect l="0" r="1333" t="0" b="0"/>
          <a:stretch/>
        </p:blipFill>
        <p:spPr>
          <a:xfrm>
            <a:off x="6677025" y="2571750"/>
            <a:ext cx="2466975" cy="2571750"/>
          </a:xfrm>
          <a:prstGeom prst="rect">
            <a:avLst/>
          </a:prstGeom>
        </p:spPr>
      </p:pic>
      <p:sp>
        <p:nvSpPr>
          <p:cNvPr id="11" name="Shape 1"/>
          <p:cNvSpPr/>
          <p:nvPr/>
        </p:nvSpPr>
        <p:spPr>
          <a:xfrm>
            <a:off x="7981950" y="4452938"/>
            <a:ext cx="895350" cy="466725"/>
          </a:xfrm>
          <a:prstGeom prst="rect">
            <a:avLst/>
          </a:prstGeom>
          <a:noFill/>
          <a:ln/>
        </p:spPr>
      </p:sp>
      <p:sp>
        <p:nvSpPr>
          <p:cNvPr id="12" name="Shape 2"/>
          <p:cNvSpPr/>
          <p:nvPr/>
        </p:nvSpPr>
        <p:spPr>
          <a:xfrm>
            <a:off x="8296275" y="4452938"/>
            <a:ext cx="266700" cy="209550"/>
          </a:xfrm>
          <a:prstGeom prst="roundRect">
            <a:avLst/>
          </a:prstGeom>
          <a:solidFill>
            <a:srgbClr val="FFFFFF"/>
          </a:solidFill>
          <a:ln w="9049">
            <a:solidFill>
              <a:srgbClr val="6E6060"/>
            </a:solidFill>
            <a:prstDash val="solid"/>
          </a:ln>
        </p:spPr>
      </p:sp>
      <p:pic>
        <p:nvPicPr>
          <p:cNvPr id="13" name="Image 8" descr="preencoded.png">    </p:cNvPr>
          <p:cNvPicPr>
            <a:picLocks noChangeAspect="1"/>
          </p:cNvPicPr>
          <p:nvPr/>
        </p:nvPicPr>
        <p:blipFill>
          <a:blip r:embed="rId9"/>
          <a:srcRect l="0" r="0" t="0" b="0"/>
          <a:stretch/>
        </p:blipFill>
        <p:spPr>
          <a:xfrm>
            <a:off x="8429625" y="4514826"/>
            <a:ext cx="70135" cy="90488"/>
          </a:xfrm>
          <a:prstGeom prst="rect">
            <a:avLst/>
          </a:prstGeom>
        </p:spPr>
      </p:pic>
      <p:sp>
        <p:nvSpPr>
          <p:cNvPr id="14" name="Shape 3"/>
          <p:cNvSpPr/>
          <p:nvPr/>
        </p:nvSpPr>
        <p:spPr>
          <a:xfrm>
            <a:off x="7981950" y="4710113"/>
            <a:ext cx="895350" cy="209550"/>
          </a:xfrm>
          <a:prstGeom prst="rect">
            <a:avLst/>
          </a:prstGeom>
          <a:noFill/>
          <a:ln/>
        </p:spPr>
      </p:sp>
      <p:sp>
        <p:nvSpPr>
          <p:cNvPr id="15" name="Shape 4"/>
          <p:cNvSpPr/>
          <p:nvPr/>
        </p:nvSpPr>
        <p:spPr>
          <a:xfrm rot="10800000">
            <a:off x="7981950" y="4710113"/>
            <a:ext cx="266700" cy="209550"/>
          </a:xfrm>
          <a:prstGeom prst="roundRect">
            <a:avLst/>
          </a:prstGeom>
          <a:solidFill>
            <a:srgbClr val="0CB24C"/>
          </a:solidFill>
          <a:ln w="9049">
            <a:solidFill>
              <a:srgbClr val="0B5537"/>
            </a:solidFill>
            <a:prstDash val="solid"/>
          </a:ln>
        </p:spPr>
      </p:sp>
      <p:pic>
        <p:nvPicPr>
          <p:cNvPr id="16" name="Image 9" descr="preencoded.png">    </p:cNvPr>
          <p:cNvPicPr>
            <a:picLocks noChangeAspect="1"/>
          </p:cNvPicPr>
          <p:nvPr/>
        </p:nvPicPr>
        <p:blipFill>
          <a:blip r:embed="rId10"/>
          <a:srcRect l="0" r="0" t="0" b="0"/>
          <a:stretch/>
        </p:blipFill>
        <p:spPr>
          <a:xfrm>
            <a:off x="8053387" y="4814888"/>
            <a:ext cx="128588" cy="70142"/>
          </a:xfrm>
          <a:prstGeom prst="rect">
            <a:avLst/>
          </a:prstGeom>
        </p:spPr>
      </p:pic>
      <p:sp>
        <p:nvSpPr>
          <p:cNvPr id="17" name="Shape 5"/>
          <p:cNvSpPr/>
          <p:nvPr/>
        </p:nvSpPr>
        <p:spPr>
          <a:xfrm>
            <a:off x="8296275" y="4710113"/>
            <a:ext cx="266700" cy="209550"/>
          </a:xfrm>
          <a:prstGeom prst="roundRect">
            <a:avLst/>
          </a:prstGeom>
          <a:solidFill>
            <a:srgbClr val="FFFFFF"/>
          </a:solidFill>
          <a:ln w="9049">
            <a:solidFill>
              <a:srgbClr val="6E6060"/>
            </a:solidFill>
            <a:prstDash val="solid"/>
          </a:ln>
        </p:spPr>
      </p:sp>
      <p:pic>
        <p:nvPicPr>
          <p:cNvPr id="18" name="Image 10" descr="preencoded.png">    </p:cNvPr>
          <p:cNvPicPr>
            <a:picLocks noChangeAspect="1"/>
          </p:cNvPicPr>
          <p:nvPr/>
        </p:nvPicPr>
        <p:blipFill>
          <a:blip r:embed="rId11"/>
          <a:srcRect l="0" r="0" t="0" b="0"/>
          <a:stretch/>
        </p:blipFill>
        <p:spPr>
          <a:xfrm>
            <a:off x="8429625" y="4772049"/>
            <a:ext cx="70135" cy="90488"/>
          </a:xfrm>
          <a:prstGeom prst="rect">
            <a:avLst/>
          </a:prstGeom>
        </p:spPr>
      </p:pic>
      <p:sp>
        <p:nvSpPr>
          <p:cNvPr id="19" name="Shape 6"/>
          <p:cNvSpPr/>
          <p:nvPr/>
        </p:nvSpPr>
        <p:spPr>
          <a:xfrm>
            <a:off x="8610600" y="4710113"/>
            <a:ext cx="266700" cy="209550"/>
          </a:xfrm>
          <a:prstGeom prst="roundRect">
            <a:avLst/>
          </a:prstGeom>
          <a:solidFill>
            <a:srgbClr val="0CB24C"/>
          </a:solidFill>
          <a:ln w="9049">
            <a:solidFill>
              <a:srgbClr val="0B5537"/>
            </a:solidFill>
            <a:prstDash val="solid"/>
          </a:ln>
        </p:spPr>
      </p:sp>
      <p:pic>
        <p:nvPicPr>
          <p:cNvPr id="20" name="Image 11" descr="preencoded.png">    </p:cNvPr>
          <p:cNvPicPr>
            <a:picLocks noChangeAspect="1"/>
          </p:cNvPicPr>
          <p:nvPr/>
        </p:nvPicPr>
        <p:blipFill>
          <a:blip r:embed="rId12"/>
          <a:srcRect l="0" r="0" t="0" b="0"/>
          <a:stretch/>
        </p:blipFill>
        <p:spPr>
          <a:xfrm>
            <a:off x="8682038" y="4814888"/>
            <a:ext cx="128588" cy="7014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8352"/>
          <a:stretch/>
        </p:blipFill>
        <p:spPr>
          <a:xfrm>
            <a:off x="5653088" y="1171575"/>
            <a:ext cx="2152650" cy="3971925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rcRect l="0" r="0" t="0" b="0"/>
          <a:stretch/>
        </p:blipFill>
        <p:spPr>
          <a:xfrm>
            <a:off x="5686425" y="1276350"/>
            <a:ext cx="2085975" cy="619125"/>
          </a:xfrm>
          <a:prstGeom prst="rect">
            <a:avLst/>
          </a:prstGeom>
        </p:spPr>
      </p:pic>
      <p:sp>
        <p:nvSpPr>
          <p:cNvPr id="4" name="Shape 0"/>
          <p:cNvSpPr/>
          <p:nvPr/>
        </p:nvSpPr>
        <p:spPr>
          <a:xfrm>
            <a:off x="5795963" y="2052637"/>
            <a:ext cx="1866900" cy="2933700"/>
          </a:xfrm>
          <a:prstGeom prst="rect">
            <a:avLst/>
          </a:prstGeom>
          <a:noFill/>
          <a:ln/>
        </p:spPr>
      </p:sp>
      <p:sp>
        <p:nvSpPr>
          <p:cNvPr id="5" name="Shape 1"/>
          <p:cNvSpPr/>
          <p:nvPr/>
        </p:nvSpPr>
        <p:spPr>
          <a:xfrm>
            <a:off x="5795963" y="2052637"/>
            <a:ext cx="1866900" cy="319088"/>
          </a:xfrm>
          <a:prstGeom prst="rect">
            <a:avLst/>
          </a:prstGeom>
          <a:noFill/>
          <a:ln/>
        </p:spPr>
      </p:sp>
      <p:sp>
        <p:nvSpPr>
          <p:cNvPr id="6" name="Text 2"/>
          <p:cNvSpPr/>
          <p:nvPr/>
        </p:nvSpPr>
        <p:spPr>
          <a:xfrm>
            <a:off x="5795963" y="2052637"/>
            <a:ext cx="1866900" cy="161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204"/>
              </a:lnSpc>
              <a:buNone/>
            </a:pPr>
            <a:r>
              <a:rPr lang="en-US" sz="926" b="1" spc="-9" kern="0" dirty="0">
                <a:solidFill>
                  <a:srgbClr val="FFFFFF">
                    <a:alpha val="99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Privacy</a:t>
            </a:r>
            <a:endParaRPr lang="en-US" sz="926" dirty="0"/>
          </a:p>
        </p:txBody>
      </p:sp>
      <p:sp>
        <p:nvSpPr>
          <p:cNvPr id="7" name="Text 3"/>
          <p:cNvSpPr/>
          <p:nvPr/>
        </p:nvSpPr>
        <p:spPr>
          <a:xfrm>
            <a:off x="5795963" y="2262188"/>
            <a:ext cx="1866900" cy="1095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834"/>
              </a:lnSpc>
              <a:buNone/>
            </a:pPr>
            <a:r>
              <a:rPr lang="en-US" sz="641" b="1" spc="-6" kern="0" dirty="0">
                <a:solidFill>
                  <a:srgbClr val="FFFFFF">
                    <a:alpha val="99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Share medicine intake notification with cre giver</a:t>
            </a:r>
            <a:endParaRPr lang="en-US" sz="641" dirty="0"/>
          </a:p>
        </p:txBody>
      </p:sp>
      <p:sp>
        <p:nvSpPr>
          <p:cNvPr id="8" name="Shape 4"/>
          <p:cNvSpPr/>
          <p:nvPr/>
        </p:nvSpPr>
        <p:spPr>
          <a:xfrm>
            <a:off x="5795963" y="2466975"/>
            <a:ext cx="1866900" cy="666750"/>
          </a:xfrm>
          <a:prstGeom prst="rect">
            <a:avLst/>
          </a:prstGeom>
          <a:noFill/>
          <a:ln/>
        </p:spPr>
      </p:sp>
      <p:sp>
        <p:nvSpPr>
          <p:cNvPr id="9" name="Shape 5"/>
          <p:cNvSpPr/>
          <p:nvPr/>
        </p:nvSpPr>
        <p:spPr>
          <a:xfrm>
            <a:off x="5795963" y="2466975"/>
            <a:ext cx="1866900" cy="109538"/>
          </a:xfrm>
          <a:prstGeom prst="rect">
            <a:avLst/>
          </a:prstGeom>
          <a:noFill/>
          <a:ln/>
        </p:spPr>
      </p:sp>
      <p:sp>
        <p:nvSpPr>
          <p:cNvPr id="10" name="Shape 6"/>
          <p:cNvSpPr/>
          <p:nvPr/>
        </p:nvSpPr>
        <p:spPr>
          <a:xfrm>
            <a:off x="5795963" y="2466975"/>
            <a:ext cx="1866900" cy="109538"/>
          </a:xfrm>
          <a:prstGeom prst="rect">
            <a:avLst/>
          </a:prstGeom>
          <a:noFill/>
          <a:ln/>
        </p:spPr>
      </p:sp>
      <p:sp>
        <p:nvSpPr>
          <p:cNvPr id="11" name="Text 7"/>
          <p:cNvSpPr/>
          <p:nvPr/>
        </p:nvSpPr>
        <p:spPr>
          <a:xfrm>
            <a:off x="5795963" y="2466975"/>
            <a:ext cx="290513" cy="1095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834"/>
              </a:lnSpc>
              <a:buNone/>
            </a:pPr>
            <a:r>
              <a:rPr lang="en-US" sz="641" spc="-6" kern="0" dirty="0">
                <a:solidFill>
                  <a:srgbClr val="FFFFFF">
                    <a:alpha val="99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By SMS</a:t>
            </a:r>
            <a:endParaRPr lang="en-US" sz="641" dirty="0"/>
          </a:p>
        </p:txBody>
      </p:sp>
      <p:sp>
        <p:nvSpPr>
          <p:cNvPr id="12" name="Shape 8"/>
          <p:cNvSpPr/>
          <p:nvPr/>
        </p:nvSpPr>
        <p:spPr>
          <a:xfrm>
            <a:off x="7496175" y="2483644"/>
            <a:ext cx="166688" cy="76200"/>
          </a:xfrm>
          <a:prstGeom prst="roundRect">
            <a:avLst/>
          </a:prstGeom>
          <a:solidFill>
            <a:srgbClr val="B4C9C5"/>
          </a:solidFill>
          <a:ln/>
        </p:spPr>
      </p:sp>
      <p:sp>
        <p:nvSpPr>
          <p:cNvPr id="13" name="Shape 9"/>
          <p:cNvSpPr/>
          <p:nvPr/>
        </p:nvSpPr>
        <p:spPr>
          <a:xfrm>
            <a:off x="7510462" y="2493169"/>
            <a:ext cx="57150" cy="5715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14" name="Shape 10"/>
          <p:cNvSpPr/>
          <p:nvPr/>
        </p:nvSpPr>
        <p:spPr>
          <a:xfrm>
            <a:off x="5795963" y="2652713"/>
            <a:ext cx="1866900" cy="109538"/>
          </a:xfrm>
          <a:prstGeom prst="rect">
            <a:avLst/>
          </a:prstGeom>
          <a:noFill/>
          <a:ln/>
        </p:spPr>
      </p:sp>
      <p:sp>
        <p:nvSpPr>
          <p:cNvPr id="15" name="Shape 11"/>
          <p:cNvSpPr/>
          <p:nvPr/>
        </p:nvSpPr>
        <p:spPr>
          <a:xfrm>
            <a:off x="5795963" y="2652713"/>
            <a:ext cx="1866900" cy="109538"/>
          </a:xfrm>
          <a:prstGeom prst="rect">
            <a:avLst/>
          </a:prstGeom>
          <a:noFill/>
          <a:ln/>
        </p:spPr>
      </p:sp>
      <p:sp>
        <p:nvSpPr>
          <p:cNvPr id="16" name="Text 12"/>
          <p:cNvSpPr/>
          <p:nvPr/>
        </p:nvSpPr>
        <p:spPr>
          <a:xfrm>
            <a:off x="5795963" y="2652713"/>
            <a:ext cx="581025" cy="1095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834"/>
              </a:lnSpc>
              <a:buNone/>
            </a:pPr>
            <a:r>
              <a:rPr lang="en-US" sz="641" spc="-6" kern="0" dirty="0">
                <a:solidFill>
                  <a:srgbClr val="FFFFFF">
                    <a:alpha val="99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Automated Call</a:t>
            </a:r>
            <a:endParaRPr lang="en-US" sz="641" dirty="0"/>
          </a:p>
        </p:txBody>
      </p:sp>
      <p:sp>
        <p:nvSpPr>
          <p:cNvPr id="17" name="Shape 13"/>
          <p:cNvSpPr/>
          <p:nvPr/>
        </p:nvSpPr>
        <p:spPr>
          <a:xfrm>
            <a:off x="7496175" y="2669381"/>
            <a:ext cx="166688" cy="76200"/>
          </a:xfrm>
          <a:prstGeom prst="roundRect">
            <a:avLst/>
          </a:prstGeom>
          <a:solidFill>
            <a:srgbClr val="68E8CE"/>
          </a:solidFill>
          <a:ln/>
        </p:spPr>
      </p:sp>
      <p:sp>
        <p:nvSpPr>
          <p:cNvPr id="18" name="Shape 14"/>
          <p:cNvSpPr/>
          <p:nvPr/>
        </p:nvSpPr>
        <p:spPr>
          <a:xfrm>
            <a:off x="7591425" y="2678906"/>
            <a:ext cx="57150" cy="5715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19" name="Shape 15"/>
          <p:cNvSpPr/>
          <p:nvPr/>
        </p:nvSpPr>
        <p:spPr>
          <a:xfrm>
            <a:off x="5795963" y="2838450"/>
            <a:ext cx="1866900" cy="109538"/>
          </a:xfrm>
          <a:prstGeom prst="rect">
            <a:avLst/>
          </a:prstGeom>
          <a:noFill/>
          <a:ln/>
        </p:spPr>
      </p:sp>
      <p:sp>
        <p:nvSpPr>
          <p:cNvPr id="20" name="Shape 16"/>
          <p:cNvSpPr/>
          <p:nvPr/>
        </p:nvSpPr>
        <p:spPr>
          <a:xfrm>
            <a:off x="5795963" y="2838450"/>
            <a:ext cx="1866900" cy="109538"/>
          </a:xfrm>
          <a:prstGeom prst="rect">
            <a:avLst/>
          </a:prstGeom>
          <a:noFill/>
          <a:ln/>
        </p:spPr>
      </p:sp>
      <p:sp>
        <p:nvSpPr>
          <p:cNvPr id="21" name="Text 17"/>
          <p:cNvSpPr/>
          <p:nvPr/>
        </p:nvSpPr>
        <p:spPr>
          <a:xfrm>
            <a:off x="5795963" y="2838450"/>
            <a:ext cx="1171575" cy="1095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834"/>
              </a:lnSpc>
              <a:buNone/>
            </a:pPr>
            <a:r>
              <a:rPr lang="en-US" sz="641" spc="-6" kern="0" dirty="0">
                <a:solidFill>
                  <a:srgbClr val="FFFFFF">
                    <a:alpha val="99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Allow Alexa for Voice Reminder</a:t>
            </a:r>
            <a:endParaRPr lang="en-US" sz="641" dirty="0"/>
          </a:p>
        </p:txBody>
      </p:sp>
      <p:sp>
        <p:nvSpPr>
          <p:cNvPr id="22" name="Shape 18"/>
          <p:cNvSpPr/>
          <p:nvPr/>
        </p:nvSpPr>
        <p:spPr>
          <a:xfrm>
            <a:off x="7496175" y="2855119"/>
            <a:ext cx="166688" cy="76200"/>
          </a:xfrm>
          <a:prstGeom prst="roundRect">
            <a:avLst/>
          </a:prstGeom>
          <a:solidFill>
            <a:srgbClr val="68E8CE"/>
          </a:solidFill>
          <a:ln/>
        </p:spPr>
      </p:sp>
      <p:sp>
        <p:nvSpPr>
          <p:cNvPr id="23" name="Shape 19"/>
          <p:cNvSpPr/>
          <p:nvPr/>
        </p:nvSpPr>
        <p:spPr>
          <a:xfrm>
            <a:off x="7591425" y="2864644"/>
            <a:ext cx="57150" cy="5715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24" name="Shape 20"/>
          <p:cNvSpPr/>
          <p:nvPr/>
        </p:nvSpPr>
        <p:spPr>
          <a:xfrm>
            <a:off x="5795963" y="3024188"/>
            <a:ext cx="1866900" cy="109538"/>
          </a:xfrm>
          <a:prstGeom prst="rect">
            <a:avLst/>
          </a:prstGeom>
          <a:noFill/>
          <a:ln/>
        </p:spPr>
      </p:sp>
      <p:sp>
        <p:nvSpPr>
          <p:cNvPr id="25" name="Shape 21"/>
          <p:cNvSpPr/>
          <p:nvPr/>
        </p:nvSpPr>
        <p:spPr>
          <a:xfrm>
            <a:off x="5795963" y="3024188"/>
            <a:ext cx="1866900" cy="109538"/>
          </a:xfrm>
          <a:prstGeom prst="rect">
            <a:avLst/>
          </a:prstGeom>
          <a:noFill/>
          <a:ln/>
        </p:spPr>
      </p:sp>
      <p:sp>
        <p:nvSpPr>
          <p:cNvPr id="26" name="Text 22"/>
          <p:cNvSpPr/>
          <p:nvPr/>
        </p:nvSpPr>
        <p:spPr>
          <a:xfrm>
            <a:off x="5795963" y="3024188"/>
            <a:ext cx="1028700" cy="1095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834"/>
              </a:lnSpc>
              <a:buNone/>
            </a:pPr>
            <a:r>
              <a:rPr lang="en-US" sz="641" spc="-6" kern="0" dirty="0">
                <a:solidFill>
                  <a:srgbClr val="FFFFFF">
                    <a:alpha val="99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Text notification In-app only</a:t>
            </a:r>
            <a:endParaRPr lang="en-US" sz="641" dirty="0"/>
          </a:p>
        </p:txBody>
      </p:sp>
      <p:sp>
        <p:nvSpPr>
          <p:cNvPr id="27" name="Shape 23"/>
          <p:cNvSpPr/>
          <p:nvPr/>
        </p:nvSpPr>
        <p:spPr>
          <a:xfrm>
            <a:off x="7496175" y="3040856"/>
            <a:ext cx="166688" cy="76200"/>
          </a:xfrm>
          <a:prstGeom prst="roundRect">
            <a:avLst/>
          </a:prstGeom>
          <a:solidFill>
            <a:srgbClr val="B4C9C5"/>
          </a:solidFill>
          <a:ln/>
        </p:spPr>
      </p:sp>
      <p:sp>
        <p:nvSpPr>
          <p:cNvPr id="28" name="Shape 24"/>
          <p:cNvSpPr/>
          <p:nvPr/>
        </p:nvSpPr>
        <p:spPr>
          <a:xfrm>
            <a:off x="7510462" y="3050381"/>
            <a:ext cx="57150" cy="5715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29" name="Text 25"/>
          <p:cNvSpPr/>
          <p:nvPr/>
        </p:nvSpPr>
        <p:spPr>
          <a:xfrm>
            <a:off x="5795963" y="3228975"/>
            <a:ext cx="1866900" cy="161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204"/>
              </a:lnSpc>
              <a:buNone/>
            </a:pPr>
            <a:r>
              <a:rPr lang="en-US" sz="926" b="1" spc="-9" kern="0" dirty="0">
                <a:solidFill>
                  <a:srgbClr val="FFFFFF">
                    <a:alpha val="99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Security</a:t>
            </a:r>
            <a:endParaRPr lang="en-US" sz="926" dirty="0"/>
          </a:p>
        </p:txBody>
      </p:sp>
      <p:sp>
        <p:nvSpPr>
          <p:cNvPr id="30" name="Shape 26"/>
          <p:cNvSpPr/>
          <p:nvPr/>
        </p:nvSpPr>
        <p:spPr>
          <a:xfrm>
            <a:off x="5795963" y="3486150"/>
            <a:ext cx="1866900" cy="852488"/>
          </a:xfrm>
          <a:prstGeom prst="rect">
            <a:avLst/>
          </a:prstGeom>
          <a:noFill/>
          <a:ln/>
        </p:spPr>
      </p:sp>
      <p:sp>
        <p:nvSpPr>
          <p:cNvPr id="31" name="Shape 27"/>
          <p:cNvSpPr/>
          <p:nvPr/>
        </p:nvSpPr>
        <p:spPr>
          <a:xfrm>
            <a:off x="5795963" y="3486150"/>
            <a:ext cx="1866900" cy="109538"/>
          </a:xfrm>
          <a:prstGeom prst="rect">
            <a:avLst/>
          </a:prstGeom>
          <a:noFill/>
          <a:ln/>
        </p:spPr>
      </p:sp>
      <p:sp>
        <p:nvSpPr>
          <p:cNvPr id="32" name="Shape 28"/>
          <p:cNvSpPr/>
          <p:nvPr/>
        </p:nvSpPr>
        <p:spPr>
          <a:xfrm>
            <a:off x="5795963" y="3486150"/>
            <a:ext cx="1866900" cy="109538"/>
          </a:xfrm>
          <a:prstGeom prst="rect">
            <a:avLst/>
          </a:prstGeom>
          <a:noFill/>
          <a:ln/>
        </p:spPr>
      </p:sp>
      <p:sp>
        <p:nvSpPr>
          <p:cNvPr id="33" name="Text 29"/>
          <p:cNvSpPr/>
          <p:nvPr/>
        </p:nvSpPr>
        <p:spPr>
          <a:xfrm>
            <a:off x="5795963" y="3486150"/>
            <a:ext cx="514350" cy="1095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834"/>
              </a:lnSpc>
              <a:buNone/>
            </a:pPr>
            <a:r>
              <a:rPr lang="en-US" sz="641" spc="-6" kern="0" dirty="0">
                <a:solidFill>
                  <a:srgbClr val="FFFFFF">
                    <a:alpha val="99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Fall Detection</a:t>
            </a:r>
            <a:endParaRPr lang="en-US" sz="641" dirty="0"/>
          </a:p>
        </p:txBody>
      </p:sp>
      <p:sp>
        <p:nvSpPr>
          <p:cNvPr id="34" name="Shape 30"/>
          <p:cNvSpPr/>
          <p:nvPr/>
        </p:nvSpPr>
        <p:spPr>
          <a:xfrm>
            <a:off x="7496175" y="3502819"/>
            <a:ext cx="166688" cy="76200"/>
          </a:xfrm>
          <a:prstGeom prst="roundRect">
            <a:avLst/>
          </a:prstGeom>
          <a:solidFill>
            <a:srgbClr val="68E8CE"/>
          </a:solidFill>
          <a:ln/>
        </p:spPr>
      </p:sp>
      <p:sp>
        <p:nvSpPr>
          <p:cNvPr id="35" name="Shape 31"/>
          <p:cNvSpPr/>
          <p:nvPr/>
        </p:nvSpPr>
        <p:spPr>
          <a:xfrm>
            <a:off x="7591425" y="3512344"/>
            <a:ext cx="57150" cy="5715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36" name="Shape 32"/>
          <p:cNvSpPr/>
          <p:nvPr/>
        </p:nvSpPr>
        <p:spPr>
          <a:xfrm>
            <a:off x="5795963" y="3671888"/>
            <a:ext cx="1866900" cy="109538"/>
          </a:xfrm>
          <a:prstGeom prst="rect">
            <a:avLst/>
          </a:prstGeom>
          <a:noFill/>
          <a:ln/>
        </p:spPr>
      </p:sp>
      <p:sp>
        <p:nvSpPr>
          <p:cNvPr id="37" name="Shape 33"/>
          <p:cNvSpPr/>
          <p:nvPr/>
        </p:nvSpPr>
        <p:spPr>
          <a:xfrm>
            <a:off x="5795963" y="3671888"/>
            <a:ext cx="1866900" cy="109538"/>
          </a:xfrm>
          <a:prstGeom prst="rect">
            <a:avLst/>
          </a:prstGeom>
          <a:noFill/>
          <a:ln/>
        </p:spPr>
      </p:sp>
      <p:sp>
        <p:nvSpPr>
          <p:cNvPr id="38" name="Text 34"/>
          <p:cNvSpPr/>
          <p:nvPr/>
        </p:nvSpPr>
        <p:spPr>
          <a:xfrm>
            <a:off x="5795963" y="3671888"/>
            <a:ext cx="823913" cy="1095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834"/>
              </a:lnSpc>
              <a:buNone/>
            </a:pPr>
            <a:r>
              <a:rPr lang="en-US" sz="641" spc="-6" kern="0" dirty="0">
                <a:solidFill>
                  <a:srgbClr val="FFFFFF">
                    <a:alpha val="99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Low activity Detection</a:t>
            </a:r>
            <a:endParaRPr lang="en-US" sz="641" dirty="0"/>
          </a:p>
        </p:txBody>
      </p:sp>
      <p:sp>
        <p:nvSpPr>
          <p:cNvPr id="39" name="Shape 35"/>
          <p:cNvSpPr/>
          <p:nvPr/>
        </p:nvSpPr>
        <p:spPr>
          <a:xfrm>
            <a:off x="7496175" y="3688556"/>
            <a:ext cx="166688" cy="76200"/>
          </a:xfrm>
          <a:prstGeom prst="roundRect">
            <a:avLst/>
          </a:prstGeom>
          <a:solidFill>
            <a:srgbClr val="68E8CE"/>
          </a:solidFill>
          <a:ln/>
        </p:spPr>
      </p:sp>
      <p:sp>
        <p:nvSpPr>
          <p:cNvPr id="40" name="Shape 36"/>
          <p:cNvSpPr/>
          <p:nvPr/>
        </p:nvSpPr>
        <p:spPr>
          <a:xfrm>
            <a:off x="7591425" y="3698081"/>
            <a:ext cx="57150" cy="5715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41" name="Shape 37"/>
          <p:cNvSpPr/>
          <p:nvPr/>
        </p:nvSpPr>
        <p:spPr>
          <a:xfrm>
            <a:off x="5795963" y="3857625"/>
            <a:ext cx="1866900" cy="109538"/>
          </a:xfrm>
          <a:prstGeom prst="rect">
            <a:avLst/>
          </a:prstGeom>
          <a:noFill/>
          <a:ln/>
        </p:spPr>
      </p:sp>
      <p:sp>
        <p:nvSpPr>
          <p:cNvPr id="42" name="Shape 38"/>
          <p:cNvSpPr/>
          <p:nvPr/>
        </p:nvSpPr>
        <p:spPr>
          <a:xfrm>
            <a:off x="5795963" y="3857625"/>
            <a:ext cx="1866900" cy="109538"/>
          </a:xfrm>
          <a:prstGeom prst="rect">
            <a:avLst/>
          </a:prstGeom>
          <a:noFill/>
          <a:ln/>
        </p:spPr>
      </p:sp>
      <p:sp>
        <p:nvSpPr>
          <p:cNvPr id="43" name="Text 39"/>
          <p:cNvSpPr/>
          <p:nvPr/>
        </p:nvSpPr>
        <p:spPr>
          <a:xfrm>
            <a:off x="5795963" y="3857625"/>
            <a:ext cx="1595438" cy="1095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834"/>
              </a:lnSpc>
              <a:buNone/>
            </a:pPr>
            <a:r>
              <a:rPr lang="en-US" sz="641" spc="-6" kern="0" dirty="0">
                <a:solidFill>
                  <a:srgbClr val="FFFFFF">
                    <a:alpha val="99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Alert family if out after 8:30 PM</a:t>
            </a:r>
            <a:endParaRPr lang="en-US" sz="641" dirty="0"/>
          </a:p>
        </p:txBody>
      </p:sp>
      <p:sp>
        <p:nvSpPr>
          <p:cNvPr id="44" name="Shape 40"/>
          <p:cNvSpPr/>
          <p:nvPr/>
        </p:nvSpPr>
        <p:spPr>
          <a:xfrm>
            <a:off x="7496175" y="3874294"/>
            <a:ext cx="166688" cy="76200"/>
          </a:xfrm>
          <a:prstGeom prst="roundRect">
            <a:avLst/>
          </a:prstGeom>
          <a:solidFill>
            <a:srgbClr val="68E8CE"/>
          </a:solidFill>
          <a:ln/>
        </p:spPr>
      </p:sp>
      <p:sp>
        <p:nvSpPr>
          <p:cNvPr id="45" name="Shape 41"/>
          <p:cNvSpPr/>
          <p:nvPr/>
        </p:nvSpPr>
        <p:spPr>
          <a:xfrm>
            <a:off x="7591425" y="3883819"/>
            <a:ext cx="57150" cy="5715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46" name="Shape 42"/>
          <p:cNvSpPr/>
          <p:nvPr/>
        </p:nvSpPr>
        <p:spPr>
          <a:xfrm>
            <a:off x="5795963" y="4043363"/>
            <a:ext cx="1866900" cy="109538"/>
          </a:xfrm>
          <a:prstGeom prst="rect">
            <a:avLst/>
          </a:prstGeom>
          <a:noFill/>
          <a:ln/>
        </p:spPr>
      </p:sp>
      <p:sp>
        <p:nvSpPr>
          <p:cNvPr id="47" name="Shape 43"/>
          <p:cNvSpPr/>
          <p:nvPr/>
        </p:nvSpPr>
        <p:spPr>
          <a:xfrm>
            <a:off x="5795963" y="4043363"/>
            <a:ext cx="1866900" cy="109538"/>
          </a:xfrm>
          <a:prstGeom prst="rect">
            <a:avLst/>
          </a:prstGeom>
          <a:noFill/>
          <a:ln/>
        </p:spPr>
      </p:sp>
      <p:sp>
        <p:nvSpPr>
          <p:cNvPr id="48" name="Text 44"/>
          <p:cNvSpPr/>
          <p:nvPr/>
        </p:nvSpPr>
        <p:spPr>
          <a:xfrm>
            <a:off x="5795963" y="4043363"/>
            <a:ext cx="976312" cy="1095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834"/>
              </a:lnSpc>
              <a:buNone/>
            </a:pPr>
            <a:r>
              <a:rPr lang="en-US" sz="641" spc="-6" kern="0" dirty="0">
                <a:solidFill>
                  <a:srgbClr val="FFFFFF">
                    <a:alpha val="99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Listen for distress at night</a:t>
            </a:r>
            <a:endParaRPr lang="en-US" sz="641" dirty="0"/>
          </a:p>
        </p:txBody>
      </p:sp>
      <p:sp>
        <p:nvSpPr>
          <p:cNvPr id="49" name="Shape 45"/>
          <p:cNvSpPr/>
          <p:nvPr/>
        </p:nvSpPr>
        <p:spPr>
          <a:xfrm>
            <a:off x="7496175" y="4060031"/>
            <a:ext cx="166688" cy="76200"/>
          </a:xfrm>
          <a:prstGeom prst="roundRect">
            <a:avLst/>
          </a:prstGeom>
          <a:solidFill>
            <a:srgbClr val="68E8CE"/>
          </a:solidFill>
          <a:ln/>
        </p:spPr>
      </p:sp>
      <p:sp>
        <p:nvSpPr>
          <p:cNvPr id="50" name="Shape 46"/>
          <p:cNvSpPr/>
          <p:nvPr/>
        </p:nvSpPr>
        <p:spPr>
          <a:xfrm>
            <a:off x="7591425" y="4069556"/>
            <a:ext cx="57150" cy="5715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51" name="Shape 47"/>
          <p:cNvSpPr/>
          <p:nvPr/>
        </p:nvSpPr>
        <p:spPr>
          <a:xfrm>
            <a:off x="5795963" y="4229100"/>
            <a:ext cx="1866900" cy="109538"/>
          </a:xfrm>
          <a:prstGeom prst="rect">
            <a:avLst/>
          </a:prstGeom>
          <a:noFill/>
          <a:ln/>
        </p:spPr>
      </p:sp>
      <p:sp>
        <p:nvSpPr>
          <p:cNvPr id="52" name="Shape 48"/>
          <p:cNvSpPr/>
          <p:nvPr/>
        </p:nvSpPr>
        <p:spPr>
          <a:xfrm>
            <a:off x="5795963" y="4229100"/>
            <a:ext cx="1866900" cy="109538"/>
          </a:xfrm>
          <a:prstGeom prst="rect">
            <a:avLst/>
          </a:prstGeom>
          <a:noFill/>
          <a:ln/>
        </p:spPr>
      </p:sp>
      <p:sp>
        <p:nvSpPr>
          <p:cNvPr id="53" name="Text 49"/>
          <p:cNvSpPr/>
          <p:nvPr/>
        </p:nvSpPr>
        <p:spPr>
          <a:xfrm>
            <a:off x="5795963" y="4229100"/>
            <a:ext cx="971550" cy="1095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834"/>
              </a:lnSpc>
              <a:buNone/>
            </a:pPr>
            <a:r>
              <a:rPr lang="en-US" sz="641" spc="-6" kern="0" dirty="0">
                <a:solidFill>
                  <a:srgbClr val="FFFFFF">
                    <a:alpha val="99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Smartwatch data analysis</a:t>
            </a:r>
            <a:endParaRPr lang="en-US" sz="641" dirty="0"/>
          </a:p>
        </p:txBody>
      </p:sp>
      <p:sp>
        <p:nvSpPr>
          <p:cNvPr id="54" name="Shape 50"/>
          <p:cNvSpPr/>
          <p:nvPr/>
        </p:nvSpPr>
        <p:spPr>
          <a:xfrm>
            <a:off x="7496175" y="4245769"/>
            <a:ext cx="166688" cy="76200"/>
          </a:xfrm>
          <a:prstGeom prst="roundRect">
            <a:avLst/>
          </a:prstGeom>
          <a:solidFill>
            <a:srgbClr val="68E8CE"/>
          </a:solidFill>
          <a:ln/>
        </p:spPr>
      </p:sp>
      <p:sp>
        <p:nvSpPr>
          <p:cNvPr id="55" name="Shape 51"/>
          <p:cNvSpPr/>
          <p:nvPr/>
        </p:nvSpPr>
        <p:spPr>
          <a:xfrm>
            <a:off x="7591425" y="4255294"/>
            <a:ext cx="57150" cy="5715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56" name="Text 52"/>
          <p:cNvSpPr/>
          <p:nvPr/>
        </p:nvSpPr>
        <p:spPr>
          <a:xfrm>
            <a:off x="5795963" y="4433888"/>
            <a:ext cx="1866900" cy="161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204"/>
              </a:lnSpc>
              <a:buNone/>
            </a:pPr>
            <a:r>
              <a:rPr lang="en-US" sz="926" b="1" spc="-9" kern="0" dirty="0">
                <a:solidFill>
                  <a:srgbClr val="FFFFFF">
                    <a:alpha val="99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Good to have</a:t>
            </a:r>
            <a:endParaRPr lang="en-US" sz="926" dirty="0"/>
          </a:p>
        </p:txBody>
      </p:sp>
      <p:sp>
        <p:nvSpPr>
          <p:cNvPr id="57" name="Shape 53"/>
          <p:cNvSpPr/>
          <p:nvPr/>
        </p:nvSpPr>
        <p:spPr>
          <a:xfrm>
            <a:off x="5795963" y="4691063"/>
            <a:ext cx="1866900" cy="295275"/>
          </a:xfrm>
          <a:prstGeom prst="rect">
            <a:avLst/>
          </a:prstGeom>
          <a:noFill/>
          <a:ln/>
        </p:spPr>
      </p:sp>
      <p:sp>
        <p:nvSpPr>
          <p:cNvPr id="58" name="Shape 54"/>
          <p:cNvSpPr/>
          <p:nvPr/>
        </p:nvSpPr>
        <p:spPr>
          <a:xfrm>
            <a:off x="5795963" y="4691063"/>
            <a:ext cx="1866900" cy="109538"/>
          </a:xfrm>
          <a:prstGeom prst="rect">
            <a:avLst/>
          </a:prstGeom>
          <a:noFill/>
          <a:ln/>
        </p:spPr>
      </p:sp>
      <p:sp>
        <p:nvSpPr>
          <p:cNvPr id="59" name="Shape 55"/>
          <p:cNvSpPr/>
          <p:nvPr/>
        </p:nvSpPr>
        <p:spPr>
          <a:xfrm>
            <a:off x="5795963" y="4691063"/>
            <a:ext cx="1866900" cy="109538"/>
          </a:xfrm>
          <a:prstGeom prst="rect">
            <a:avLst/>
          </a:prstGeom>
          <a:noFill/>
          <a:ln/>
        </p:spPr>
      </p:sp>
      <p:sp>
        <p:nvSpPr>
          <p:cNvPr id="60" name="Shape 56"/>
          <p:cNvSpPr/>
          <p:nvPr/>
        </p:nvSpPr>
        <p:spPr>
          <a:xfrm>
            <a:off x="5795963" y="4691063"/>
            <a:ext cx="1866900" cy="109538"/>
          </a:xfrm>
          <a:prstGeom prst="rect">
            <a:avLst/>
          </a:prstGeom>
          <a:noFill/>
          <a:ln/>
        </p:spPr>
      </p:sp>
      <p:sp>
        <p:nvSpPr>
          <p:cNvPr id="61" name="Text 57"/>
          <p:cNvSpPr/>
          <p:nvPr/>
        </p:nvSpPr>
        <p:spPr>
          <a:xfrm>
            <a:off x="5795963" y="4691063"/>
            <a:ext cx="1276350" cy="1095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834"/>
              </a:lnSpc>
              <a:buNone/>
            </a:pPr>
            <a:r>
              <a:rPr lang="en-US" sz="641" spc="-6" kern="0" dirty="0">
                <a:solidFill>
                  <a:srgbClr val="FFFFFF">
                    <a:alpha val="99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Geo-alert when near medical store</a:t>
            </a:r>
            <a:endParaRPr lang="en-US" sz="641" dirty="0"/>
          </a:p>
        </p:txBody>
      </p:sp>
      <p:sp>
        <p:nvSpPr>
          <p:cNvPr id="62" name="Shape 58"/>
          <p:cNvSpPr/>
          <p:nvPr/>
        </p:nvSpPr>
        <p:spPr>
          <a:xfrm>
            <a:off x="7496175" y="4707731"/>
            <a:ext cx="166688" cy="76200"/>
          </a:xfrm>
          <a:prstGeom prst="roundRect">
            <a:avLst/>
          </a:prstGeom>
          <a:solidFill>
            <a:srgbClr val="68E8CE"/>
          </a:solidFill>
          <a:ln/>
        </p:spPr>
      </p:sp>
      <p:sp>
        <p:nvSpPr>
          <p:cNvPr id="63" name="Shape 59"/>
          <p:cNvSpPr/>
          <p:nvPr/>
        </p:nvSpPr>
        <p:spPr>
          <a:xfrm>
            <a:off x="7591425" y="4717256"/>
            <a:ext cx="57150" cy="57150"/>
          </a:xfrm>
          <a:prstGeom prst="ellipse">
            <a:avLst/>
          </a:prstGeom>
          <a:solidFill>
            <a:srgbClr val="FFFFFF"/>
          </a:solidFill>
          <a:ln/>
        </p:spPr>
      </p:sp>
      <p:sp>
        <p:nvSpPr>
          <p:cNvPr id="64" name="Shape 60"/>
          <p:cNvSpPr/>
          <p:nvPr/>
        </p:nvSpPr>
        <p:spPr>
          <a:xfrm>
            <a:off x="5795963" y="4876800"/>
            <a:ext cx="1866900" cy="109538"/>
          </a:xfrm>
          <a:prstGeom prst="rect">
            <a:avLst/>
          </a:prstGeom>
          <a:noFill/>
          <a:ln/>
        </p:spPr>
      </p:sp>
      <p:sp>
        <p:nvSpPr>
          <p:cNvPr id="65" name="Shape 61"/>
          <p:cNvSpPr/>
          <p:nvPr/>
        </p:nvSpPr>
        <p:spPr>
          <a:xfrm>
            <a:off x="5795963" y="4876800"/>
            <a:ext cx="1866900" cy="109538"/>
          </a:xfrm>
          <a:prstGeom prst="rect">
            <a:avLst/>
          </a:prstGeom>
          <a:noFill/>
          <a:ln/>
        </p:spPr>
      </p:sp>
      <p:sp>
        <p:nvSpPr>
          <p:cNvPr id="66" name="Shape 62"/>
          <p:cNvSpPr/>
          <p:nvPr/>
        </p:nvSpPr>
        <p:spPr>
          <a:xfrm>
            <a:off x="5795963" y="4876800"/>
            <a:ext cx="1866900" cy="109538"/>
          </a:xfrm>
          <a:prstGeom prst="rect">
            <a:avLst/>
          </a:prstGeom>
          <a:noFill/>
          <a:ln/>
        </p:spPr>
      </p:sp>
      <p:sp>
        <p:nvSpPr>
          <p:cNvPr id="67" name="Text 63"/>
          <p:cNvSpPr/>
          <p:nvPr/>
        </p:nvSpPr>
        <p:spPr>
          <a:xfrm>
            <a:off x="5795963" y="4876800"/>
            <a:ext cx="1038225" cy="1095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834"/>
              </a:lnSpc>
              <a:buNone/>
            </a:pPr>
            <a:r>
              <a:rPr lang="en-US" sz="641" spc="-6" kern="0" dirty="0">
                <a:solidFill>
                  <a:srgbClr val="FFFFFF">
                    <a:alpha val="99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Insurance renewal reminder</a:t>
            </a:r>
            <a:endParaRPr lang="en-US" sz="641" dirty="0"/>
          </a:p>
        </p:txBody>
      </p:sp>
      <p:sp>
        <p:nvSpPr>
          <p:cNvPr id="68" name="Shape 64"/>
          <p:cNvSpPr/>
          <p:nvPr/>
        </p:nvSpPr>
        <p:spPr>
          <a:xfrm>
            <a:off x="7496175" y="4893469"/>
            <a:ext cx="166688" cy="76200"/>
          </a:xfrm>
          <a:prstGeom prst="roundRect">
            <a:avLst/>
          </a:prstGeom>
          <a:solidFill>
            <a:srgbClr val="68E8CE"/>
          </a:solidFill>
          <a:ln/>
        </p:spPr>
      </p:sp>
      <p:sp>
        <p:nvSpPr>
          <p:cNvPr id="69" name="Shape 65"/>
          <p:cNvSpPr/>
          <p:nvPr/>
        </p:nvSpPr>
        <p:spPr>
          <a:xfrm>
            <a:off x="7591425" y="4902994"/>
            <a:ext cx="57150" cy="57150"/>
          </a:xfrm>
          <a:prstGeom prst="ellipse">
            <a:avLst/>
          </a:prstGeom>
          <a:solidFill>
            <a:srgbClr val="FFFFFF"/>
          </a:solidFill>
          <a:ln/>
        </p:spPr>
      </p:sp>
      <p:pic>
        <p:nvPicPr>
          <p:cNvPr id="70" name="Image 2" descr="preencoded.png">    </p:cNvPr>
          <p:cNvPicPr>
            <a:picLocks noChangeAspect="1"/>
          </p:cNvPicPr>
          <p:nvPr/>
        </p:nvPicPr>
        <p:blipFill>
          <a:blip r:embed="rId3"/>
          <a:srcRect l="0" r="0" t="0" b="1840"/>
          <a:stretch/>
        </p:blipFill>
        <p:spPr>
          <a:xfrm>
            <a:off x="628650" y="2495550"/>
            <a:ext cx="2622659" cy="2647950"/>
          </a:xfrm>
          <a:prstGeom prst="rect">
            <a:avLst/>
          </a:prstGeom>
        </p:spPr>
      </p:pic>
      <p:pic>
        <p:nvPicPr>
          <p:cNvPr id="71" name="Image 3" descr="preencoded.png">    </p:cNvPr>
          <p:cNvPicPr>
            <a:picLocks noChangeAspect="1"/>
          </p:cNvPicPr>
          <p:nvPr/>
        </p:nvPicPr>
        <p:blipFill>
          <a:blip r:embed="rId4"/>
          <a:srcRect l="0" r="0" t="0" b="0"/>
          <a:stretch/>
        </p:blipFill>
        <p:spPr>
          <a:xfrm>
            <a:off x="2192248" y="2740331"/>
            <a:ext cx="1703477" cy="1358785"/>
          </a:xfrm>
          <a:prstGeom prst="rect">
            <a:avLst/>
          </a:prstGeom>
        </p:spPr>
      </p:pic>
      <p:sp>
        <p:nvSpPr>
          <p:cNvPr id="72" name="Text 66"/>
          <p:cNvSpPr/>
          <p:nvPr/>
        </p:nvSpPr>
        <p:spPr>
          <a:xfrm>
            <a:off x="709613" y="1090613"/>
            <a:ext cx="4695825" cy="9048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ts val="3377"/>
              </a:lnSpc>
              <a:buNone/>
            </a:pPr>
            <a:r>
              <a:rPr lang="en-US" sz="2814" spc="-84" kern="0" dirty="0">
                <a:solidFill>
                  <a:srgbClr val="FFFFFF">
                    <a:alpha val="99000"/>
                  </a:srgbClr>
                </a:solidFill>
                <a:latin typeface="Roboto Serif" pitchFamily="34" charset="0"/>
                <a:ea typeface="Roboto Serif" pitchFamily="34" charset="-122"/>
                <a:cs typeface="Roboto Serif" pitchFamily="34" charset="-120"/>
              </a:rPr>
              <a:t>Silent protection. Designed around privacy.</a:t>
            </a:r>
            <a:endParaRPr lang="en-US" sz="2814" dirty="0"/>
          </a:p>
        </p:txBody>
      </p:sp>
      <p:sp>
        <p:nvSpPr>
          <p:cNvPr id="73" name="Shape 67"/>
          <p:cNvSpPr/>
          <p:nvPr/>
        </p:nvSpPr>
        <p:spPr>
          <a:xfrm>
            <a:off x="7981950" y="4452938"/>
            <a:ext cx="895350" cy="466725"/>
          </a:xfrm>
          <a:prstGeom prst="rect">
            <a:avLst/>
          </a:prstGeom>
          <a:noFill/>
          <a:ln/>
        </p:spPr>
      </p:sp>
      <p:sp>
        <p:nvSpPr>
          <p:cNvPr id="74" name="Shape 68"/>
          <p:cNvSpPr/>
          <p:nvPr/>
        </p:nvSpPr>
        <p:spPr>
          <a:xfrm>
            <a:off x="8296275" y="4452938"/>
            <a:ext cx="266700" cy="209550"/>
          </a:xfrm>
          <a:prstGeom prst="roundRect">
            <a:avLst/>
          </a:prstGeom>
          <a:solidFill>
            <a:srgbClr val="FFFFFF"/>
          </a:solidFill>
          <a:ln w="9049">
            <a:solidFill>
              <a:srgbClr val="6E6060"/>
            </a:solidFill>
            <a:prstDash val="solid"/>
          </a:ln>
        </p:spPr>
      </p:sp>
      <p:pic>
        <p:nvPicPr>
          <p:cNvPr id="75" name="Image 4" descr="preencoded.png">    </p:cNvPr>
          <p:cNvPicPr>
            <a:picLocks noChangeAspect="1"/>
          </p:cNvPicPr>
          <p:nvPr/>
        </p:nvPicPr>
        <p:blipFill>
          <a:blip r:embed="rId5"/>
          <a:srcRect l="0" r="0" t="0" b="0"/>
          <a:stretch/>
        </p:blipFill>
        <p:spPr>
          <a:xfrm>
            <a:off x="8429625" y="4514826"/>
            <a:ext cx="70135" cy="90488"/>
          </a:xfrm>
          <a:prstGeom prst="rect">
            <a:avLst/>
          </a:prstGeom>
        </p:spPr>
      </p:pic>
      <p:sp>
        <p:nvSpPr>
          <p:cNvPr id="76" name="Shape 69"/>
          <p:cNvSpPr/>
          <p:nvPr/>
        </p:nvSpPr>
        <p:spPr>
          <a:xfrm>
            <a:off x="7981950" y="4710113"/>
            <a:ext cx="895350" cy="209550"/>
          </a:xfrm>
          <a:prstGeom prst="rect">
            <a:avLst/>
          </a:prstGeom>
          <a:noFill/>
          <a:ln/>
        </p:spPr>
      </p:sp>
      <p:sp>
        <p:nvSpPr>
          <p:cNvPr id="77" name="Shape 70"/>
          <p:cNvSpPr/>
          <p:nvPr/>
        </p:nvSpPr>
        <p:spPr>
          <a:xfrm rot="10800000">
            <a:off x="7981950" y="4710113"/>
            <a:ext cx="266700" cy="209550"/>
          </a:xfrm>
          <a:prstGeom prst="roundRect">
            <a:avLst/>
          </a:prstGeom>
          <a:solidFill>
            <a:srgbClr val="0CB24C"/>
          </a:solidFill>
          <a:ln w="9049">
            <a:solidFill>
              <a:srgbClr val="0B5537"/>
            </a:solidFill>
            <a:prstDash val="solid"/>
          </a:ln>
        </p:spPr>
      </p:sp>
      <p:pic>
        <p:nvPicPr>
          <p:cNvPr id="78" name="Image 5" descr="preencoded.png">    </p:cNvPr>
          <p:cNvPicPr>
            <a:picLocks noChangeAspect="1"/>
          </p:cNvPicPr>
          <p:nvPr/>
        </p:nvPicPr>
        <p:blipFill>
          <a:blip r:embed="rId6"/>
          <a:srcRect l="0" r="0" t="0" b="0"/>
          <a:stretch/>
        </p:blipFill>
        <p:spPr>
          <a:xfrm>
            <a:off x="8053387" y="4814888"/>
            <a:ext cx="128588" cy="70142"/>
          </a:xfrm>
          <a:prstGeom prst="rect">
            <a:avLst/>
          </a:prstGeom>
        </p:spPr>
      </p:pic>
      <p:sp>
        <p:nvSpPr>
          <p:cNvPr id="79" name="Shape 71"/>
          <p:cNvSpPr/>
          <p:nvPr/>
        </p:nvSpPr>
        <p:spPr>
          <a:xfrm>
            <a:off x="8296275" y="4710113"/>
            <a:ext cx="266700" cy="209550"/>
          </a:xfrm>
          <a:prstGeom prst="roundRect">
            <a:avLst/>
          </a:prstGeom>
          <a:solidFill>
            <a:srgbClr val="FFFFFF"/>
          </a:solidFill>
          <a:ln w="9049">
            <a:solidFill>
              <a:srgbClr val="6E6060"/>
            </a:solidFill>
            <a:prstDash val="solid"/>
          </a:ln>
        </p:spPr>
      </p:sp>
      <p:pic>
        <p:nvPicPr>
          <p:cNvPr id="80" name="Image 6" descr="preencoded.png">    </p:cNvPr>
          <p:cNvPicPr>
            <a:picLocks noChangeAspect="1"/>
          </p:cNvPicPr>
          <p:nvPr/>
        </p:nvPicPr>
        <p:blipFill>
          <a:blip r:embed="rId7"/>
          <a:srcRect l="0" r="0" t="0" b="0"/>
          <a:stretch/>
        </p:blipFill>
        <p:spPr>
          <a:xfrm>
            <a:off x="8429625" y="4772049"/>
            <a:ext cx="70135" cy="90488"/>
          </a:xfrm>
          <a:prstGeom prst="rect">
            <a:avLst/>
          </a:prstGeom>
        </p:spPr>
      </p:pic>
      <p:sp>
        <p:nvSpPr>
          <p:cNvPr id="81" name="Shape 72"/>
          <p:cNvSpPr/>
          <p:nvPr/>
        </p:nvSpPr>
        <p:spPr>
          <a:xfrm>
            <a:off x="8610600" y="4710113"/>
            <a:ext cx="266700" cy="209550"/>
          </a:xfrm>
          <a:prstGeom prst="roundRect">
            <a:avLst/>
          </a:prstGeom>
          <a:solidFill>
            <a:srgbClr val="0CB24C"/>
          </a:solidFill>
          <a:ln w="9049">
            <a:solidFill>
              <a:srgbClr val="0B5537"/>
            </a:solidFill>
            <a:prstDash val="solid"/>
          </a:ln>
        </p:spPr>
      </p:sp>
      <p:pic>
        <p:nvPicPr>
          <p:cNvPr id="82" name="Image 7" descr="preencoded.png">    </p:cNvPr>
          <p:cNvPicPr>
            <a:picLocks noChangeAspect="1"/>
          </p:cNvPicPr>
          <p:nvPr/>
        </p:nvPicPr>
        <p:blipFill>
          <a:blip r:embed="rId8"/>
          <a:srcRect l="0" r="0" t="0" b="0"/>
          <a:stretch/>
        </p:blipFill>
        <p:spPr>
          <a:xfrm>
            <a:off x="8682038" y="4814888"/>
            <a:ext cx="128588" cy="7014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09613" y="2119313"/>
            <a:ext cx="5100638" cy="9048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ts val="3377"/>
              </a:lnSpc>
              <a:buNone/>
            </a:pPr>
            <a:r>
              <a:rPr lang="en-US" sz="2814" spc="-84" kern="0" dirty="0">
                <a:solidFill>
                  <a:srgbClr val="FFFFFF">
                    <a:alpha val="99000"/>
                  </a:srgbClr>
                </a:solidFill>
                <a:latin typeface="Roboto Serif" pitchFamily="34" charset="0"/>
                <a:ea typeface="Roboto Serif" pitchFamily="34" charset="-122"/>
                <a:cs typeface="Roboto Serif" pitchFamily="34" charset="-120"/>
              </a:rPr>
              <a:t>Tracto for every elder.  Even without a smartphone.</a:t>
            </a:r>
            <a:endParaRPr lang="en-US" sz="2814" dirty="0"/>
          </a:p>
        </p:txBody>
      </p:sp>
      <p:sp>
        <p:nvSpPr>
          <p:cNvPr id="3" name="Text 1"/>
          <p:cNvSpPr/>
          <p:nvPr/>
        </p:nvSpPr>
        <p:spPr>
          <a:xfrm>
            <a:off x="709613" y="1809750"/>
            <a:ext cx="885825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482"/>
              </a:lnSpc>
              <a:buNone/>
            </a:pPr>
            <a:r>
              <a:rPr lang="en-US" sz="1140" b="1" spc="-11" kern="0" dirty="0">
                <a:solidFill>
                  <a:srgbClr val="FFFFFF">
                    <a:alpha val="99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Next Mission</a:t>
            </a:r>
            <a:endParaRPr lang="en-US" sz="114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5929313" y="995363"/>
            <a:ext cx="2547938" cy="3148013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981950" y="4452938"/>
            <a:ext cx="895350" cy="466725"/>
          </a:xfrm>
          <a:prstGeom prst="rect">
            <a:avLst/>
          </a:prstGeom>
          <a:noFill/>
          <a:ln/>
        </p:spPr>
      </p:sp>
      <p:sp>
        <p:nvSpPr>
          <p:cNvPr id="6" name="Shape 3"/>
          <p:cNvSpPr/>
          <p:nvPr/>
        </p:nvSpPr>
        <p:spPr>
          <a:xfrm>
            <a:off x="8296275" y="4452938"/>
            <a:ext cx="266700" cy="209550"/>
          </a:xfrm>
          <a:prstGeom prst="roundRect">
            <a:avLst/>
          </a:prstGeom>
          <a:solidFill>
            <a:srgbClr val="FFFFFF"/>
          </a:solidFill>
          <a:ln w="9049">
            <a:solidFill>
              <a:srgbClr val="6E6060"/>
            </a:solidFill>
            <a:prstDash val="solid"/>
          </a:ln>
        </p:spPr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rcRect l="0" r="0" t="0" b="0"/>
          <a:stretch/>
        </p:blipFill>
        <p:spPr>
          <a:xfrm>
            <a:off x="8429625" y="4514826"/>
            <a:ext cx="70135" cy="90488"/>
          </a:xfrm>
          <a:prstGeom prst="rect">
            <a:avLst/>
          </a:prstGeom>
        </p:spPr>
      </p:pic>
      <p:sp>
        <p:nvSpPr>
          <p:cNvPr id="8" name="Shape 4"/>
          <p:cNvSpPr/>
          <p:nvPr/>
        </p:nvSpPr>
        <p:spPr>
          <a:xfrm>
            <a:off x="7981950" y="4710113"/>
            <a:ext cx="895350" cy="209550"/>
          </a:xfrm>
          <a:prstGeom prst="rect">
            <a:avLst/>
          </a:prstGeom>
          <a:noFill/>
          <a:ln/>
        </p:spPr>
      </p:sp>
      <p:sp>
        <p:nvSpPr>
          <p:cNvPr id="9" name="Shape 5"/>
          <p:cNvSpPr/>
          <p:nvPr/>
        </p:nvSpPr>
        <p:spPr>
          <a:xfrm rot="10800000">
            <a:off x="7981950" y="4710113"/>
            <a:ext cx="266700" cy="209550"/>
          </a:xfrm>
          <a:prstGeom prst="roundRect">
            <a:avLst/>
          </a:prstGeom>
          <a:solidFill>
            <a:srgbClr val="0CB24C"/>
          </a:solidFill>
          <a:ln w="9049">
            <a:solidFill>
              <a:srgbClr val="0B5537"/>
            </a:solidFill>
            <a:prstDash val="solid"/>
          </a:ln>
        </p:spPr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3"/>
          <a:srcRect l="0" r="0" t="0" b="0"/>
          <a:stretch/>
        </p:blipFill>
        <p:spPr>
          <a:xfrm>
            <a:off x="8053387" y="4814888"/>
            <a:ext cx="128588" cy="70142"/>
          </a:xfrm>
          <a:prstGeom prst="rect">
            <a:avLst/>
          </a:prstGeom>
        </p:spPr>
      </p:pic>
      <p:sp>
        <p:nvSpPr>
          <p:cNvPr id="11" name="Shape 6"/>
          <p:cNvSpPr/>
          <p:nvPr/>
        </p:nvSpPr>
        <p:spPr>
          <a:xfrm>
            <a:off x="8296275" y="4710113"/>
            <a:ext cx="266700" cy="209550"/>
          </a:xfrm>
          <a:prstGeom prst="roundRect">
            <a:avLst/>
          </a:prstGeom>
          <a:solidFill>
            <a:srgbClr val="FFFFFF"/>
          </a:solidFill>
          <a:ln w="9049">
            <a:solidFill>
              <a:srgbClr val="6E6060"/>
            </a:solidFill>
            <a:prstDash val="solid"/>
          </a:ln>
        </p:spPr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4"/>
          <a:srcRect l="0" r="0" t="0" b="0"/>
          <a:stretch/>
        </p:blipFill>
        <p:spPr>
          <a:xfrm>
            <a:off x="8429625" y="4772049"/>
            <a:ext cx="70135" cy="90488"/>
          </a:xfrm>
          <a:prstGeom prst="rect">
            <a:avLst/>
          </a:prstGeom>
        </p:spPr>
      </p:pic>
      <p:sp>
        <p:nvSpPr>
          <p:cNvPr id="13" name="Shape 7"/>
          <p:cNvSpPr/>
          <p:nvPr/>
        </p:nvSpPr>
        <p:spPr>
          <a:xfrm>
            <a:off x="8610600" y="4710113"/>
            <a:ext cx="266700" cy="209550"/>
          </a:xfrm>
          <a:prstGeom prst="roundRect">
            <a:avLst/>
          </a:prstGeom>
          <a:solidFill>
            <a:srgbClr val="0CB24C"/>
          </a:solidFill>
          <a:ln w="9049">
            <a:solidFill>
              <a:srgbClr val="0B5537"/>
            </a:solidFill>
            <a:prstDash val="solid"/>
          </a:ln>
        </p:spPr>
      </p:sp>
      <p:pic>
        <p:nvPicPr>
          <p:cNvPr id="14" name="Image 4" descr="preencoded.png">    </p:cNvPr>
          <p:cNvPicPr>
            <a:picLocks noChangeAspect="1"/>
          </p:cNvPicPr>
          <p:nvPr/>
        </p:nvPicPr>
        <p:blipFill>
          <a:blip r:embed="rId5"/>
          <a:srcRect l="0" r="0" t="0" b="0"/>
          <a:stretch/>
        </p:blipFill>
        <p:spPr>
          <a:xfrm>
            <a:off x="8682038" y="4814888"/>
            <a:ext cx="128588" cy="7014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809875" y="2652713"/>
            <a:ext cx="3619500" cy="45243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ts val="3377"/>
              </a:lnSpc>
              <a:buNone/>
            </a:pPr>
            <a:r>
              <a:rPr lang="en-US" sz="2814" spc="-84" kern="0" dirty="0">
                <a:solidFill>
                  <a:srgbClr val="FFFFFF">
                    <a:alpha val="99000"/>
                  </a:srgbClr>
                </a:solidFill>
                <a:latin typeface="Roboto Serif" pitchFamily="34" charset="0"/>
                <a:ea typeface="Roboto Serif" pitchFamily="34" charset="-122"/>
                <a:cs typeface="Roboto Serif" pitchFamily="34" charset="-120"/>
              </a:rPr>
              <a:t>Thanks for your time</a:t>
            </a:r>
            <a:endParaRPr lang="en-US" sz="2814" dirty="0"/>
          </a:p>
        </p:txBody>
      </p:sp>
      <p:sp>
        <p:nvSpPr>
          <p:cNvPr id="3" name="Text 1"/>
          <p:cNvSpPr/>
          <p:nvPr/>
        </p:nvSpPr>
        <p:spPr>
          <a:xfrm>
            <a:off x="1952625" y="3238500"/>
            <a:ext cx="5243513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52"/>
              </a:lnSpc>
              <a:buNone/>
            </a:pPr>
            <a:r>
              <a:rPr lang="en-US" sz="1425" spc="-14" kern="0" dirty="0">
                <a:solidFill>
                  <a:srgbClr val="FFFFFF">
                    <a:alpha val="99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Built from loss. Designed with love. Open to every conversation.</a:t>
            </a:r>
            <a:endParaRPr lang="en-US" sz="1425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4033837" y="1066800"/>
            <a:ext cx="1076325" cy="127158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376238" y="1078706"/>
            <a:ext cx="3424238" cy="2990850"/>
          </a:xfrm>
          <a:prstGeom prst="rect">
            <a:avLst/>
          </a:prstGeom>
          <a:noFill/>
          <a:ln/>
        </p:spPr>
      </p:sp>
      <p:sp>
        <p:nvSpPr>
          <p:cNvPr id="4" name="Shape 1"/>
          <p:cNvSpPr/>
          <p:nvPr/>
        </p:nvSpPr>
        <p:spPr>
          <a:xfrm>
            <a:off x="376238" y="1078706"/>
            <a:ext cx="3424238" cy="2047875"/>
          </a:xfrm>
          <a:prstGeom prst="rect">
            <a:avLst/>
          </a:prstGeom>
          <a:noFill/>
          <a:ln/>
        </p:spPr>
      </p:sp>
      <p:sp>
        <p:nvSpPr>
          <p:cNvPr id="5" name="Text 2"/>
          <p:cNvSpPr/>
          <p:nvPr/>
        </p:nvSpPr>
        <p:spPr>
          <a:xfrm>
            <a:off x="376238" y="1078706"/>
            <a:ext cx="3424238" cy="9048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ts val="3377"/>
              </a:lnSpc>
              <a:buNone/>
            </a:pPr>
            <a:r>
              <a:rPr lang="en-US" sz="2814" spc="-84" kern="0" dirty="0">
                <a:solidFill>
                  <a:srgbClr val="FFFFFF">
                    <a:alpha val="99000"/>
                  </a:srgbClr>
                </a:solidFill>
                <a:latin typeface="Roboto Serif" pitchFamily="34" charset="0"/>
                <a:ea typeface="Roboto Serif" pitchFamily="34" charset="-122"/>
                <a:cs typeface="Roboto Serif" pitchFamily="34" charset="-120"/>
              </a:rPr>
              <a:t>One night. One call. One wake-up</a:t>
            </a:r>
            <a:endParaRPr lang="en-US" sz="2814" dirty="0"/>
          </a:p>
        </p:txBody>
      </p:sp>
      <p:sp>
        <p:nvSpPr>
          <p:cNvPr id="6" name="Text 3"/>
          <p:cNvSpPr/>
          <p:nvPr/>
        </p:nvSpPr>
        <p:spPr>
          <a:xfrm>
            <a:off x="376238" y="2126456"/>
            <a:ext cx="3305175" cy="10001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482"/>
              </a:lnSpc>
              <a:buNone/>
            </a:pPr>
            <a:r>
              <a:rPr lang="en-US" sz="1140" spc="-11" kern="0" dirty="0">
                <a:solidFill>
                  <a:srgbClr val="FFFFFF">
                    <a:alpha val="99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One day, my father went missing.</a:t>
            </a:r>
            <a:endParaRPr lang="en-US" sz="1140" dirty="0"/>
          </a:p>
          <a:p>
            <a:pPr algn="l" indent="0" marL="0">
              <a:lnSpc>
                <a:spcPts val="1482"/>
              </a:lnSpc>
              <a:buNone/>
            </a:pPr>
            <a:r>
              <a:rPr lang="en-US" sz="1140" spc="-11" kern="0" dirty="0">
                <a:solidFill>
                  <a:srgbClr val="FFFFFF">
                    <a:alpha val="99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Hours later, the police found him wandering alone, unable to remember how he got there. He was 74. The market was full of health apps. None built for them.</a:t>
            </a:r>
            <a:endParaRPr lang="en-US" sz="1140" dirty="0"/>
          </a:p>
        </p:txBody>
      </p:sp>
      <p:pic>
        <p:nvPicPr>
          <p:cNvPr id="7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376238" y="3364706"/>
            <a:ext cx="3424238" cy="704850"/>
          </a:xfrm>
          <a:prstGeom prst="rect">
            <a:avLst/>
          </a:prstGeom>
        </p:spPr>
      </p:pic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rcRect l="0" r="0" t="0" b="0"/>
          <a:stretch/>
        </p:blipFill>
        <p:spPr>
          <a:xfrm>
            <a:off x="4314825" y="0"/>
            <a:ext cx="4829175" cy="5143500"/>
          </a:xfrm>
          <a:prstGeom prst="rect">
            <a:avLst/>
          </a:prstGeom>
        </p:spPr>
      </p:pic>
      <p:sp>
        <p:nvSpPr>
          <p:cNvPr id="9" name="Shape 4"/>
          <p:cNvSpPr/>
          <p:nvPr/>
        </p:nvSpPr>
        <p:spPr>
          <a:xfrm>
            <a:off x="7981950" y="4452938"/>
            <a:ext cx="895350" cy="466725"/>
          </a:xfrm>
          <a:prstGeom prst="rect">
            <a:avLst/>
          </a:prstGeom>
          <a:noFill/>
          <a:ln/>
        </p:spPr>
      </p:sp>
      <p:sp>
        <p:nvSpPr>
          <p:cNvPr id="10" name="Shape 5"/>
          <p:cNvSpPr/>
          <p:nvPr/>
        </p:nvSpPr>
        <p:spPr>
          <a:xfrm>
            <a:off x="8296275" y="4452938"/>
            <a:ext cx="266700" cy="209550"/>
          </a:xfrm>
          <a:prstGeom prst="roundRect">
            <a:avLst/>
          </a:prstGeom>
          <a:solidFill>
            <a:srgbClr val="FFFFFF"/>
          </a:solidFill>
          <a:ln w="9049">
            <a:solidFill>
              <a:srgbClr val="6E6060"/>
            </a:solidFill>
            <a:prstDash val="solid"/>
          </a:ln>
        </p:spPr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3"/>
          <a:srcRect l="0" r="0" t="0" b="0"/>
          <a:stretch/>
        </p:blipFill>
        <p:spPr>
          <a:xfrm>
            <a:off x="8429625" y="4514826"/>
            <a:ext cx="70140" cy="90488"/>
          </a:xfrm>
          <a:prstGeom prst="rect">
            <a:avLst/>
          </a:prstGeom>
        </p:spPr>
      </p:pic>
      <p:sp>
        <p:nvSpPr>
          <p:cNvPr id="12" name="Shape 6"/>
          <p:cNvSpPr/>
          <p:nvPr/>
        </p:nvSpPr>
        <p:spPr>
          <a:xfrm>
            <a:off x="7981950" y="4710113"/>
            <a:ext cx="895350" cy="209550"/>
          </a:xfrm>
          <a:prstGeom prst="rect">
            <a:avLst/>
          </a:prstGeom>
          <a:noFill/>
          <a:ln/>
        </p:spPr>
      </p:sp>
      <p:sp>
        <p:nvSpPr>
          <p:cNvPr id="13" name="Shape 7"/>
          <p:cNvSpPr/>
          <p:nvPr/>
        </p:nvSpPr>
        <p:spPr>
          <a:xfrm rot="10800000">
            <a:off x="7981950" y="4710113"/>
            <a:ext cx="266700" cy="209550"/>
          </a:xfrm>
          <a:prstGeom prst="roundRect">
            <a:avLst/>
          </a:prstGeom>
          <a:solidFill>
            <a:srgbClr val="0CB24C"/>
          </a:solidFill>
          <a:ln w="9049">
            <a:solidFill>
              <a:srgbClr val="0B5537"/>
            </a:solidFill>
            <a:prstDash val="solid"/>
          </a:ln>
        </p:spPr>
      </p:sp>
      <p:pic>
        <p:nvPicPr>
          <p:cNvPr id="14" name="Image 3" descr="preencoded.png">    </p:cNvPr>
          <p:cNvPicPr>
            <a:picLocks noChangeAspect="1"/>
          </p:cNvPicPr>
          <p:nvPr/>
        </p:nvPicPr>
        <p:blipFill>
          <a:blip r:embed="rId4"/>
          <a:srcRect l="0" r="0" t="0" b="0"/>
          <a:stretch/>
        </p:blipFill>
        <p:spPr>
          <a:xfrm>
            <a:off x="8053387" y="4814888"/>
            <a:ext cx="128588" cy="70142"/>
          </a:xfrm>
          <a:prstGeom prst="rect">
            <a:avLst/>
          </a:prstGeom>
        </p:spPr>
      </p:pic>
      <p:sp>
        <p:nvSpPr>
          <p:cNvPr id="15" name="Shape 8"/>
          <p:cNvSpPr/>
          <p:nvPr/>
        </p:nvSpPr>
        <p:spPr>
          <a:xfrm>
            <a:off x="8296275" y="4710113"/>
            <a:ext cx="266700" cy="209550"/>
          </a:xfrm>
          <a:prstGeom prst="roundRect">
            <a:avLst/>
          </a:prstGeom>
          <a:solidFill>
            <a:srgbClr val="FFFFFF"/>
          </a:solidFill>
          <a:ln w="9049">
            <a:solidFill>
              <a:srgbClr val="6E6060"/>
            </a:solidFill>
            <a:prstDash val="solid"/>
          </a:ln>
        </p:spPr>
      </p:sp>
      <p:pic>
        <p:nvPicPr>
          <p:cNvPr id="16" name="Image 4" descr="preencoded.png">    </p:cNvPr>
          <p:cNvPicPr>
            <a:picLocks noChangeAspect="1"/>
          </p:cNvPicPr>
          <p:nvPr/>
        </p:nvPicPr>
        <p:blipFill>
          <a:blip r:embed="rId5"/>
          <a:srcRect l="0" r="0" t="0" b="0"/>
          <a:stretch/>
        </p:blipFill>
        <p:spPr>
          <a:xfrm>
            <a:off x="8429625" y="4772049"/>
            <a:ext cx="70140" cy="90488"/>
          </a:xfrm>
          <a:prstGeom prst="rect">
            <a:avLst/>
          </a:prstGeom>
        </p:spPr>
      </p:pic>
      <p:sp>
        <p:nvSpPr>
          <p:cNvPr id="17" name="Shape 9"/>
          <p:cNvSpPr/>
          <p:nvPr/>
        </p:nvSpPr>
        <p:spPr>
          <a:xfrm>
            <a:off x="8610600" y="4710113"/>
            <a:ext cx="266700" cy="209550"/>
          </a:xfrm>
          <a:prstGeom prst="roundRect">
            <a:avLst/>
          </a:prstGeom>
          <a:solidFill>
            <a:srgbClr val="0CB24C"/>
          </a:solidFill>
          <a:ln w="9049">
            <a:solidFill>
              <a:srgbClr val="0B5537"/>
            </a:solidFill>
            <a:prstDash val="solid"/>
          </a:ln>
        </p:spPr>
      </p:sp>
      <p:pic>
        <p:nvPicPr>
          <p:cNvPr id="18" name="Image 5" descr="preencoded.png">    </p:cNvPr>
          <p:cNvPicPr>
            <a:picLocks noChangeAspect="1"/>
          </p:cNvPicPr>
          <p:nvPr/>
        </p:nvPicPr>
        <p:blipFill>
          <a:blip r:embed="rId6"/>
          <a:srcRect l="0" r="0" t="0" b="0"/>
          <a:stretch/>
        </p:blipFill>
        <p:spPr>
          <a:xfrm>
            <a:off x="8682038" y="4814888"/>
            <a:ext cx="128588" cy="7014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9126" t="0" b="0"/>
          <a:stretch/>
        </p:blipFill>
        <p:spPr>
          <a:xfrm>
            <a:off x="2457450" y="0"/>
            <a:ext cx="668655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76238" y="2052637"/>
            <a:ext cx="3305175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482"/>
              </a:lnSpc>
              <a:buNone/>
            </a:pPr>
            <a:r>
              <a:rPr lang="en-US" sz="1140" spc="-11" kern="0" dirty="0">
                <a:solidFill>
                  <a:srgbClr val="000000">
                    <a:alpha val="99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`</a:t>
            </a:r>
            <a:endParaRPr lang="en-US" sz="1140" dirty="0"/>
          </a:p>
        </p:txBody>
      </p:sp>
      <p:sp>
        <p:nvSpPr>
          <p:cNvPr id="4" name="Shape 1"/>
          <p:cNvSpPr/>
          <p:nvPr/>
        </p:nvSpPr>
        <p:spPr>
          <a:xfrm>
            <a:off x="376238" y="1500188"/>
            <a:ext cx="4643438" cy="1847850"/>
          </a:xfrm>
          <a:prstGeom prst="rect">
            <a:avLst/>
          </a:prstGeom>
          <a:noFill/>
          <a:ln/>
        </p:spPr>
      </p:sp>
      <p:sp>
        <p:nvSpPr>
          <p:cNvPr id="5" name="Text 2"/>
          <p:cNvSpPr/>
          <p:nvPr/>
        </p:nvSpPr>
        <p:spPr>
          <a:xfrm>
            <a:off x="376238" y="1500188"/>
            <a:ext cx="4424363" cy="9048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ts val="3377"/>
              </a:lnSpc>
              <a:buNone/>
            </a:pPr>
            <a:r>
              <a:rPr lang="en-US" sz="2814" spc="-84" kern="0" dirty="0">
                <a:solidFill>
                  <a:srgbClr val="FFFFFF">
                    <a:alpha val="99000"/>
                  </a:srgbClr>
                </a:solidFill>
                <a:latin typeface="Roboto Serif" pitchFamily="34" charset="0"/>
                <a:ea typeface="Roboto Serif" pitchFamily="34" charset="-122"/>
                <a:cs typeface="Roboto Serif" pitchFamily="34" charset="-120"/>
              </a:rPr>
              <a:t>Understand the emotion first. Data comes second.</a:t>
            </a:r>
            <a:endParaRPr lang="en-US" sz="2814" dirty="0"/>
          </a:p>
        </p:txBody>
      </p:sp>
      <p:sp>
        <p:nvSpPr>
          <p:cNvPr id="6" name="Text 3"/>
          <p:cNvSpPr/>
          <p:nvPr/>
        </p:nvSpPr>
        <p:spPr>
          <a:xfrm>
            <a:off x="376238" y="2547938"/>
            <a:ext cx="4643438" cy="800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482"/>
              </a:lnSpc>
              <a:buNone/>
            </a:pPr>
            <a:r>
              <a:rPr lang="en-US" sz="1140" spc="-11" kern="0" dirty="0">
                <a:solidFill>
                  <a:srgbClr val="FFFFFF">
                    <a:alpha val="99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Before interviews, I spent time with elders — simply being around them. Watching how they moved, what they worried about, and what they avoided. They were deeply independent, even when they needed help.</a:t>
            </a:r>
            <a:endParaRPr lang="en-US" sz="1140" dirty="0"/>
          </a:p>
        </p:txBody>
      </p:sp>
      <p:sp>
        <p:nvSpPr>
          <p:cNvPr id="7" name="Shape 4"/>
          <p:cNvSpPr/>
          <p:nvPr/>
        </p:nvSpPr>
        <p:spPr>
          <a:xfrm>
            <a:off x="7981950" y="4452938"/>
            <a:ext cx="895350" cy="466725"/>
          </a:xfrm>
          <a:prstGeom prst="rect">
            <a:avLst/>
          </a:prstGeom>
          <a:noFill/>
          <a:ln/>
        </p:spPr>
      </p:sp>
      <p:sp>
        <p:nvSpPr>
          <p:cNvPr id="8" name="Shape 5"/>
          <p:cNvSpPr/>
          <p:nvPr/>
        </p:nvSpPr>
        <p:spPr>
          <a:xfrm>
            <a:off x="8296275" y="4452938"/>
            <a:ext cx="266700" cy="209550"/>
          </a:xfrm>
          <a:prstGeom prst="roundRect">
            <a:avLst/>
          </a:prstGeom>
          <a:solidFill>
            <a:srgbClr val="FFFFFF"/>
          </a:solidFill>
          <a:ln w="9049">
            <a:solidFill>
              <a:srgbClr val="6E6060"/>
            </a:solidFill>
            <a:prstDash val="solid"/>
          </a:ln>
        </p:spPr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/>
          <a:srcRect l="0" r="0" t="0" b="0"/>
          <a:stretch/>
        </p:blipFill>
        <p:spPr>
          <a:xfrm>
            <a:off x="8429625" y="4514826"/>
            <a:ext cx="70140" cy="90488"/>
          </a:xfrm>
          <a:prstGeom prst="rect">
            <a:avLst/>
          </a:prstGeom>
        </p:spPr>
      </p:pic>
      <p:sp>
        <p:nvSpPr>
          <p:cNvPr id="10" name="Shape 6"/>
          <p:cNvSpPr/>
          <p:nvPr/>
        </p:nvSpPr>
        <p:spPr>
          <a:xfrm>
            <a:off x="7981950" y="4710113"/>
            <a:ext cx="895350" cy="209550"/>
          </a:xfrm>
          <a:prstGeom prst="rect">
            <a:avLst/>
          </a:prstGeom>
          <a:noFill/>
          <a:ln/>
        </p:spPr>
      </p:sp>
      <p:sp>
        <p:nvSpPr>
          <p:cNvPr id="11" name="Shape 7"/>
          <p:cNvSpPr/>
          <p:nvPr/>
        </p:nvSpPr>
        <p:spPr>
          <a:xfrm rot="10800000">
            <a:off x="7981950" y="4710113"/>
            <a:ext cx="266700" cy="209550"/>
          </a:xfrm>
          <a:prstGeom prst="roundRect">
            <a:avLst/>
          </a:prstGeom>
          <a:solidFill>
            <a:srgbClr val="0CB24C"/>
          </a:solidFill>
          <a:ln w="9049">
            <a:solidFill>
              <a:srgbClr val="0B5537"/>
            </a:solidFill>
            <a:prstDash val="solid"/>
          </a:ln>
        </p:spPr>
      </p:sp>
      <p:pic>
        <p:nvPicPr>
          <p:cNvPr id="12" name="Image 2" descr="preencoded.png">    </p:cNvPr>
          <p:cNvPicPr>
            <a:picLocks noChangeAspect="1"/>
          </p:cNvPicPr>
          <p:nvPr/>
        </p:nvPicPr>
        <p:blipFill>
          <a:blip r:embed="rId3"/>
          <a:srcRect l="0" r="0" t="0" b="0"/>
          <a:stretch/>
        </p:blipFill>
        <p:spPr>
          <a:xfrm>
            <a:off x="8053387" y="4814888"/>
            <a:ext cx="128588" cy="70142"/>
          </a:xfrm>
          <a:prstGeom prst="rect">
            <a:avLst/>
          </a:prstGeom>
        </p:spPr>
      </p:pic>
      <p:sp>
        <p:nvSpPr>
          <p:cNvPr id="13" name="Shape 8"/>
          <p:cNvSpPr/>
          <p:nvPr/>
        </p:nvSpPr>
        <p:spPr>
          <a:xfrm>
            <a:off x="8296275" y="4710113"/>
            <a:ext cx="266700" cy="209550"/>
          </a:xfrm>
          <a:prstGeom prst="roundRect">
            <a:avLst/>
          </a:prstGeom>
          <a:solidFill>
            <a:srgbClr val="FFFFFF"/>
          </a:solidFill>
          <a:ln w="9049">
            <a:solidFill>
              <a:srgbClr val="6E6060"/>
            </a:solidFill>
            <a:prstDash val="solid"/>
          </a:ln>
        </p:spPr>
      </p:sp>
      <p:pic>
        <p:nvPicPr>
          <p:cNvPr id="14" name="Image 3" descr="preencoded.png">    </p:cNvPr>
          <p:cNvPicPr>
            <a:picLocks noChangeAspect="1"/>
          </p:cNvPicPr>
          <p:nvPr/>
        </p:nvPicPr>
        <p:blipFill>
          <a:blip r:embed="rId4"/>
          <a:srcRect l="0" r="0" t="0" b="0"/>
          <a:stretch/>
        </p:blipFill>
        <p:spPr>
          <a:xfrm>
            <a:off x="8429625" y="4772049"/>
            <a:ext cx="70140" cy="90488"/>
          </a:xfrm>
          <a:prstGeom prst="rect">
            <a:avLst/>
          </a:prstGeom>
        </p:spPr>
      </p:pic>
      <p:sp>
        <p:nvSpPr>
          <p:cNvPr id="15" name="Shape 9"/>
          <p:cNvSpPr/>
          <p:nvPr/>
        </p:nvSpPr>
        <p:spPr>
          <a:xfrm>
            <a:off x="8610600" y="4710113"/>
            <a:ext cx="266700" cy="209550"/>
          </a:xfrm>
          <a:prstGeom prst="roundRect">
            <a:avLst/>
          </a:prstGeom>
          <a:solidFill>
            <a:srgbClr val="0CB24C"/>
          </a:solidFill>
          <a:ln w="9049">
            <a:solidFill>
              <a:srgbClr val="0B5537"/>
            </a:solidFill>
            <a:prstDash val="solid"/>
          </a:ln>
        </p:spPr>
      </p:sp>
      <p:pic>
        <p:nvPicPr>
          <p:cNvPr id="16" name="Image 4" descr="preencoded.png">    </p:cNvPr>
          <p:cNvPicPr>
            <a:picLocks noChangeAspect="1"/>
          </p:cNvPicPr>
          <p:nvPr/>
        </p:nvPicPr>
        <p:blipFill>
          <a:blip r:embed="rId5"/>
          <a:srcRect l="0" r="0" t="0" b="0"/>
          <a:stretch/>
        </p:blipFill>
        <p:spPr>
          <a:xfrm>
            <a:off x="8682038" y="4814888"/>
            <a:ext cx="128588" cy="7014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376238" y="381000"/>
            <a:ext cx="6948488" cy="45243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ts val="3377"/>
              </a:lnSpc>
              <a:buNone/>
            </a:pPr>
            <a:r>
              <a:rPr lang="en-US" sz="2814" spc="-84" kern="0" dirty="0">
                <a:solidFill>
                  <a:srgbClr val="FFFFFF">
                    <a:alpha val="99000"/>
                  </a:srgbClr>
                </a:solidFill>
                <a:latin typeface="Roboto Serif" pitchFamily="34" charset="0"/>
                <a:ea typeface="Roboto Serif" pitchFamily="34" charset="-122"/>
                <a:cs typeface="Roboto Serif" pitchFamily="34" charset="-120"/>
              </a:rPr>
              <a:t>Human driven research methodology</a:t>
            </a:r>
            <a:endParaRPr lang="en-US" sz="2814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3862387" y="1905000"/>
            <a:ext cx="2190750" cy="2190750"/>
          </a:xfrm>
          <a:prstGeom prst="rect">
            <a:avLst/>
          </a:prstGeom>
        </p:spPr>
      </p:pic>
      <p:sp>
        <p:nvSpPr>
          <p:cNvPr id="5" name="Shape 1"/>
          <p:cNvSpPr/>
          <p:nvPr/>
        </p:nvSpPr>
        <p:spPr>
          <a:xfrm>
            <a:off x="604838" y="1624013"/>
            <a:ext cx="2357438" cy="1162050"/>
          </a:xfrm>
          <a:prstGeom prst="rect">
            <a:avLst/>
          </a:prstGeom>
          <a:noFill/>
          <a:ln/>
        </p:spPr>
      </p:sp>
      <p:sp>
        <p:nvSpPr>
          <p:cNvPr id="6" name="Text 2"/>
          <p:cNvSpPr/>
          <p:nvPr/>
        </p:nvSpPr>
        <p:spPr>
          <a:xfrm>
            <a:off x="604838" y="1624013"/>
            <a:ext cx="2357438" cy="400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1482"/>
              </a:lnSpc>
              <a:buSzPct val="100000"/>
              <a:buFont typeface="+mj-lt"/>
              <a:buAutoNum type="arabicPeriod" startAt="1"/>
            </a:pPr>
            <a:r>
              <a:rPr lang="en-US" sz="1140" spc="-11" kern="0" dirty="0">
                <a:solidFill>
                  <a:srgbClr val="FFFFFF">
                    <a:alpha val="99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Discovery : Understand the emotion</a:t>
            </a:r>
            <a:endParaRPr lang="en-US" sz="1140" dirty="0"/>
          </a:p>
        </p:txBody>
      </p:sp>
      <p:sp>
        <p:nvSpPr>
          <p:cNvPr id="7" name="Shape 3"/>
          <p:cNvSpPr/>
          <p:nvPr/>
        </p:nvSpPr>
        <p:spPr>
          <a:xfrm>
            <a:off x="604838" y="2119313"/>
            <a:ext cx="2357438" cy="666750"/>
          </a:xfrm>
          <a:prstGeom prst="rect">
            <a:avLst/>
          </a:prstGeom>
          <a:noFill/>
          <a:ln/>
        </p:spPr>
      </p:sp>
      <p:sp>
        <p:nvSpPr>
          <p:cNvPr id="8" name="Text 4"/>
          <p:cNvSpPr/>
          <p:nvPr/>
        </p:nvSpPr>
        <p:spPr>
          <a:xfrm>
            <a:off x="828675" y="2119313"/>
            <a:ext cx="2133600" cy="6667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002"/>
              </a:lnSpc>
              <a:buNone/>
            </a:pPr>
            <a:r>
              <a:rPr lang="en-US" sz="855" dirty="0">
                <a:solidFill>
                  <a:srgbClr val="FFFFFF">
                    <a:alpha val="99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Spending time in their real environments — parks in the morning and evening, homes, medicine shops, and old-age homes. Not to confirm assumptions, but to understand everyday behavior.</a:t>
            </a:r>
            <a:endParaRPr lang="en-US" sz="855" dirty="0"/>
          </a:p>
        </p:txBody>
      </p:sp>
      <p:sp>
        <p:nvSpPr>
          <p:cNvPr id="9" name="Shape 5"/>
          <p:cNvSpPr/>
          <p:nvPr/>
        </p:nvSpPr>
        <p:spPr>
          <a:xfrm>
            <a:off x="1062038" y="3443288"/>
            <a:ext cx="2271713" cy="1323975"/>
          </a:xfrm>
          <a:prstGeom prst="rect">
            <a:avLst/>
          </a:prstGeom>
          <a:noFill/>
          <a:ln/>
        </p:spPr>
      </p:sp>
      <p:sp>
        <p:nvSpPr>
          <p:cNvPr id="10" name="Text 6"/>
          <p:cNvSpPr/>
          <p:nvPr/>
        </p:nvSpPr>
        <p:spPr>
          <a:xfrm>
            <a:off x="1062038" y="3443288"/>
            <a:ext cx="2271713" cy="400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1482"/>
              </a:lnSpc>
              <a:buSzPct val="100000"/>
              <a:buFont typeface="+mj-lt"/>
              <a:buAutoNum type="arabicPeriod" startAt="1"/>
            </a:pPr>
            <a:r>
              <a:rPr lang="en-US" sz="1140" spc="-11" kern="0" dirty="0">
                <a:solidFill>
                  <a:srgbClr val="FFFFFF">
                    <a:alpha val="99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Define : Emotion backed by facts</a:t>
            </a:r>
            <a:endParaRPr lang="en-US" sz="1140" dirty="0"/>
          </a:p>
        </p:txBody>
      </p:sp>
      <p:sp>
        <p:nvSpPr>
          <p:cNvPr id="11" name="Shape 7"/>
          <p:cNvSpPr/>
          <p:nvPr/>
        </p:nvSpPr>
        <p:spPr>
          <a:xfrm>
            <a:off x="1062038" y="3938588"/>
            <a:ext cx="2271713" cy="828675"/>
          </a:xfrm>
          <a:prstGeom prst="rect">
            <a:avLst/>
          </a:prstGeom>
          <a:noFill/>
          <a:ln/>
        </p:spPr>
      </p:sp>
      <p:sp>
        <p:nvSpPr>
          <p:cNvPr id="12" name="Text 8"/>
          <p:cNvSpPr/>
          <p:nvPr/>
        </p:nvSpPr>
        <p:spPr>
          <a:xfrm>
            <a:off x="1285875" y="3938588"/>
            <a:ext cx="2047875" cy="8286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002"/>
              </a:lnSpc>
              <a:buNone/>
            </a:pPr>
            <a:r>
              <a:rPr lang="en-US" sz="855" dirty="0">
                <a:solidFill>
                  <a:srgbClr val="FFFFFF">
                    <a:alpha val="99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Patterns from observation turned into documented needs. Every emotion had a real problem behind it. Nothing hypothetical anymore</a:t>
            </a:r>
            <a:endParaRPr lang="en-US" sz="855" dirty="0"/>
          </a:p>
        </p:txBody>
      </p:sp>
      <p:sp>
        <p:nvSpPr>
          <p:cNvPr id="13" name="Shape 9"/>
          <p:cNvSpPr/>
          <p:nvPr/>
        </p:nvSpPr>
        <p:spPr>
          <a:xfrm>
            <a:off x="6515100" y="3319463"/>
            <a:ext cx="1804988" cy="1162050"/>
          </a:xfrm>
          <a:prstGeom prst="rect">
            <a:avLst/>
          </a:prstGeom>
          <a:noFill/>
          <a:ln/>
        </p:spPr>
      </p:sp>
      <p:sp>
        <p:nvSpPr>
          <p:cNvPr id="14" name="Text 10"/>
          <p:cNvSpPr/>
          <p:nvPr/>
        </p:nvSpPr>
        <p:spPr>
          <a:xfrm>
            <a:off x="6515100" y="3319463"/>
            <a:ext cx="1804988" cy="400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1482"/>
              </a:lnSpc>
              <a:buSzPct val="100000"/>
              <a:buFont typeface="+mj-lt"/>
              <a:buAutoNum type="arabicPeriod" startAt="1"/>
            </a:pPr>
            <a:r>
              <a:rPr lang="en-US" sz="1140" spc="-11" kern="0" dirty="0">
                <a:solidFill>
                  <a:srgbClr val="FFFFFF">
                    <a:alpha val="99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Finalize : Two roles, one connected system</a:t>
            </a:r>
            <a:endParaRPr lang="en-US" sz="1140" dirty="0"/>
          </a:p>
        </p:txBody>
      </p:sp>
      <p:sp>
        <p:nvSpPr>
          <p:cNvPr id="15" name="Shape 11"/>
          <p:cNvSpPr/>
          <p:nvPr/>
        </p:nvSpPr>
        <p:spPr>
          <a:xfrm>
            <a:off x="6515100" y="3814763"/>
            <a:ext cx="1804988" cy="666750"/>
          </a:xfrm>
          <a:prstGeom prst="rect">
            <a:avLst/>
          </a:prstGeom>
          <a:noFill/>
          <a:ln/>
        </p:spPr>
      </p:sp>
      <p:sp>
        <p:nvSpPr>
          <p:cNvPr id="16" name="Text 12"/>
          <p:cNvSpPr/>
          <p:nvPr/>
        </p:nvSpPr>
        <p:spPr>
          <a:xfrm>
            <a:off x="6738938" y="3814763"/>
            <a:ext cx="1581150" cy="6667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002"/>
              </a:lnSpc>
              <a:buNone/>
            </a:pPr>
            <a:r>
              <a:rPr lang="en-US" sz="855" dirty="0">
                <a:solidFill>
                  <a:srgbClr val="FFFFFF">
                    <a:alpha val="99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Elder and caregiver are emotionally connected but have separate roles. The product had to hold both with respect.</a:t>
            </a:r>
            <a:endParaRPr lang="en-US" sz="855" dirty="0"/>
          </a:p>
        </p:txBody>
      </p:sp>
      <p:sp>
        <p:nvSpPr>
          <p:cNvPr id="17" name="Shape 13"/>
          <p:cNvSpPr/>
          <p:nvPr/>
        </p:nvSpPr>
        <p:spPr>
          <a:xfrm>
            <a:off x="6738938" y="1147763"/>
            <a:ext cx="1804988" cy="1162050"/>
          </a:xfrm>
          <a:prstGeom prst="rect">
            <a:avLst/>
          </a:prstGeom>
          <a:noFill/>
          <a:ln/>
        </p:spPr>
      </p:sp>
      <p:sp>
        <p:nvSpPr>
          <p:cNvPr id="18" name="Text 14"/>
          <p:cNvSpPr/>
          <p:nvPr/>
        </p:nvSpPr>
        <p:spPr>
          <a:xfrm>
            <a:off x="6738938" y="1147763"/>
            <a:ext cx="1804988" cy="400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1482"/>
              </a:lnSpc>
              <a:buSzPct val="100000"/>
              <a:buFont typeface="+mj-lt"/>
              <a:buAutoNum type="arabicPeriod" startAt="1"/>
            </a:pPr>
            <a:r>
              <a:rPr lang="en-US" sz="1140" spc="-11" kern="0" dirty="0">
                <a:solidFill>
                  <a:srgbClr val="FFFFFF">
                    <a:alpha val="99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Develop : Features driven by scenario</a:t>
            </a:r>
            <a:endParaRPr lang="en-US" sz="1140" dirty="0"/>
          </a:p>
        </p:txBody>
      </p:sp>
      <p:sp>
        <p:nvSpPr>
          <p:cNvPr id="19" name="Shape 15"/>
          <p:cNvSpPr/>
          <p:nvPr/>
        </p:nvSpPr>
        <p:spPr>
          <a:xfrm>
            <a:off x="6738938" y="1643063"/>
            <a:ext cx="1804988" cy="666750"/>
          </a:xfrm>
          <a:prstGeom prst="rect">
            <a:avLst/>
          </a:prstGeom>
          <a:noFill/>
          <a:ln/>
        </p:spPr>
      </p:sp>
      <p:sp>
        <p:nvSpPr>
          <p:cNvPr id="20" name="Text 16"/>
          <p:cNvSpPr/>
          <p:nvPr/>
        </p:nvSpPr>
        <p:spPr>
          <a:xfrm>
            <a:off x="6962775" y="1643063"/>
            <a:ext cx="1581150" cy="6667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002"/>
              </a:lnSpc>
              <a:buNone/>
            </a:pPr>
            <a:r>
              <a:rPr lang="en-US" sz="855" dirty="0">
                <a:solidFill>
                  <a:srgbClr val="FFFFFF">
                    <a:alpha val="99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Every feature maps back to a real moment. Not added because it looked good — because a real person needed it in a real situation</a:t>
            </a:r>
            <a:endParaRPr lang="en-US" sz="855" dirty="0"/>
          </a:p>
        </p:txBody>
      </p:sp>
      <p:pic>
        <p:nvPicPr>
          <p:cNvPr id="21" name="Image 1" descr="preencoded.png">    </p:cNvPr>
          <p:cNvPicPr>
            <a:picLocks noChangeAspect="1"/>
          </p:cNvPicPr>
          <p:nvPr/>
        </p:nvPicPr>
        <p:blipFill>
          <a:blip r:embed="rId2"/>
          <a:srcRect l="0" r="0" t="0" b="0"/>
          <a:stretch/>
        </p:blipFill>
        <p:spPr>
          <a:xfrm>
            <a:off x="2933700" y="1881187"/>
            <a:ext cx="1041799" cy="467093"/>
          </a:xfrm>
          <a:prstGeom prst="rect">
            <a:avLst/>
          </a:prstGeom>
        </p:spPr>
      </p:pic>
      <p:pic>
        <p:nvPicPr>
          <p:cNvPr id="22" name="Image 2" descr="preencoded.png">    </p:cNvPr>
          <p:cNvPicPr>
            <a:picLocks noChangeAspect="1"/>
          </p:cNvPicPr>
          <p:nvPr/>
        </p:nvPicPr>
        <p:blipFill>
          <a:blip r:embed="rId3"/>
          <a:srcRect l="0" r="0" t="0" b="0"/>
          <a:stretch/>
        </p:blipFill>
        <p:spPr>
          <a:xfrm>
            <a:off x="5605463" y="1451417"/>
            <a:ext cx="1152527" cy="646041"/>
          </a:xfrm>
          <a:prstGeom prst="rect">
            <a:avLst/>
          </a:prstGeom>
        </p:spPr>
      </p:pic>
      <p:pic>
        <p:nvPicPr>
          <p:cNvPr id="23" name="Image 3" descr="preencoded.png">    </p:cNvPr>
          <p:cNvPicPr>
            <a:picLocks noChangeAspect="1"/>
          </p:cNvPicPr>
          <p:nvPr/>
        </p:nvPicPr>
        <p:blipFill>
          <a:blip r:embed="rId4"/>
          <a:srcRect l="0" r="0" t="0" b="0"/>
          <a:stretch/>
        </p:blipFill>
        <p:spPr>
          <a:xfrm>
            <a:off x="3469481" y="3621881"/>
            <a:ext cx="500063" cy="476611"/>
          </a:xfrm>
          <a:prstGeom prst="rect">
            <a:avLst/>
          </a:prstGeom>
        </p:spPr>
      </p:pic>
      <p:pic>
        <p:nvPicPr>
          <p:cNvPr id="24" name="Image 4" descr="preencoded.png">    </p:cNvPr>
          <p:cNvPicPr>
            <a:picLocks noChangeAspect="1"/>
          </p:cNvPicPr>
          <p:nvPr/>
        </p:nvPicPr>
        <p:blipFill>
          <a:blip r:embed="rId5"/>
          <a:srcRect l="0" r="0" t="0" b="0"/>
          <a:stretch/>
        </p:blipFill>
        <p:spPr>
          <a:xfrm>
            <a:off x="6100763" y="2924175"/>
            <a:ext cx="555740" cy="412970"/>
          </a:xfrm>
          <a:prstGeom prst="rect">
            <a:avLst/>
          </a:prstGeom>
        </p:spPr>
      </p:pic>
      <p:sp>
        <p:nvSpPr>
          <p:cNvPr id="25" name="Shape 17"/>
          <p:cNvSpPr/>
          <p:nvPr/>
        </p:nvSpPr>
        <p:spPr>
          <a:xfrm>
            <a:off x="7981950" y="4452938"/>
            <a:ext cx="895350" cy="466725"/>
          </a:xfrm>
          <a:prstGeom prst="rect">
            <a:avLst/>
          </a:prstGeom>
          <a:noFill/>
          <a:ln/>
        </p:spPr>
      </p:sp>
      <p:sp>
        <p:nvSpPr>
          <p:cNvPr id="26" name="Shape 18"/>
          <p:cNvSpPr/>
          <p:nvPr/>
        </p:nvSpPr>
        <p:spPr>
          <a:xfrm>
            <a:off x="8296275" y="4452938"/>
            <a:ext cx="266700" cy="209550"/>
          </a:xfrm>
          <a:prstGeom prst="roundRect">
            <a:avLst/>
          </a:prstGeom>
          <a:solidFill>
            <a:srgbClr val="FFFFFF"/>
          </a:solidFill>
          <a:ln w="9049">
            <a:solidFill>
              <a:srgbClr val="6E6060"/>
            </a:solidFill>
            <a:prstDash val="solid"/>
          </a:ln>
        </p:spPr>
      </p:sp>
      <p:pic>
        <p:nvPicPr>
          <p:cNvPr id="27" name="Image 5" descr="preencoded.png">    </p:cNvPr>
          <p:cNvPicPr>
            <a:picLocks noChangeAspect="1"/>
          </p:cNvPicPr>
          <p:nvPr/>
        </p:nvPicPr>
        <p:blipFill>
          <a:blip r:embed="rId6"/>
          <a:srcRect l="0" r="0" t="0" b="0"/>
          <a:stretch/>
        </p:blipFill>
        <p:spPr>
          <a:xfrm>
            <a:off x="8429625" y="4514826"/>
            <a:ext cx="70145" cy="90488"/>
          </a:xfrm>
          <a:prstGeom prst="rect">
            <a:avLst/>
          </a:prstGeom>
        </p:spPr>
      </p:pic>
      <p:sp>
        <p:nvSpPr>
          <p:cNvPr id="28" name="Shape 19"/>
          <p:cNvSpPr/>
          <p:nvPr/>
        </p:nvSpPr>
        <p:spPr>
          <a:xfrm>
            <a:off x="7981950" y="4710113"/>
            <a:ext cx="895350" cy="209550"/>
          </a:xfrm>
          <a:prstGeom prst="rect">
            <a:avLst/>
          </a:prstGeom>
          <a:noFill/>
          <a:ln/>
        </p:spPr>
      </p:sp>
      <p:sp>
        <p:nvSpPr>
          <p:cNvPr id="29" name="Shape 20"/>
          <p:cNvSpPr/>
          <p:nvPr/>
        </p:nvSpPr>
        <p:spPr>
          <a:xfrm rot="10800000">
            <a:off x="7981950" y="4710113"/>
            <a:ext cx="266700" cy="209550"/>
          </a:xfrm>
          <a:prstGeom prst="roundRect">
            <a:avLst/>
          </a:prstGeom>
          <a:solidFill>
            <a:srgbClr val="0CB24C"/>
          </a:solidFill>
          <a:ln w="9049">
            <a:solidFill>
              <a:srgbClr val="0B5537"/>
            </a:solidFill>
            <a:prstDash val="solid"/>
          </a:ln>
        </p:spPr>
      </p:sp>
      <p:pic>
        <p:nvPicPr>
          <p:cNvPr id="30" name="Image 6" descr="preencoded.png">    </p:cNvPr>
          <p:cNvPicPr>
            <a:picLocks noChangeAspect="1"/>
          </p:cNvPicPr>
          <p:nvPr/>
        </p:nvPicPr>
        <p:blipFill>
          <a:blip r:embed="rId7"/>
          <a:srcRect l="0" r="0" t="0" b="0"/>
          <a:stretch/>
        </p:blipFill>
        <p:spPr>
          <a:xfrm>
            <a:off x="8053387" y="4814888"/>
            <a:ext cx="128588" cy="70142"/>
          </a:xfrm>
          <a:prstGeom prst="rect">
            <a:avLst/>
          </a:prstGeom>
        </p:spPr>
      </p:pic>
      <p:sp>
        <p:nvSpPr>
          <p:cNvPr id="31" name="Shape 21"/>
          <p:cNvSpPr/>
          <p:nvPr/>
        </p:nvSpPr>
        <p:spPr>
          <a:xfrm>
            <a:off x="8296275" y="4710113"/>
            <a:ext cx="266700" cy="209550"/>
          </a:xfrm>
          <a:prstGeom prst="roundRect">
            <a:avLst/>
          </a:prstGeom>
          <a:solidFill>
            <a:srgbClr val="FFFFFF"/>
          </a:solidFill>
          <a:ln w="9049">
            <a:solidFill>
              <a:srgbClr val="6E6060"/>
            </a:solidFill>
            <a:prstDash val="solid"/>
          </a:ln>
        </p:spPr>
      </p:sp>
      <p:pic>
        <p:nvPicPr>
          <p:cNvPr id="32" name="Image 7" descr="preencoded.png">    </p:cNvPr>
          <p:cNvPicPr>
            <a:picLocks noChangeAspect="1"/>
          </p:cNvPicPr>
          <p:nvPr/>
        </p:nvPicPr>
        <p:blipFill>
          <a:blip r:embed="rId8"/>
          <a:srcRect l="0" r="0" t="0" b="0"/>
          <a:stretch/>
        </p:blipFill>
        <p:spPr>
          <a:xfrm>
            <a:off x="8429625" y="4772049"/>
            <a:ext cx="70145" cy="90488"/>
          </a:xfrm>
          <a:prstGeom prst="rect">
            <a:avLst/>
          </a:prstGeom>
        </p:spPr>
      </p:pic>
      <p:sp>
        <p:nvSpPr>
          <p:cNvPr id="33" name="Shape 22"/>
          <p:cNvSpPr/>
          <p:nvPr/>
        </p:nvSpPr>
        <p:spPr>
          <a:xfrm>
            <a:off x="8610600" y="4710113"/>
            <a:ext cx="266700" cy="209550"/>
          </a:xfrm>
          <a:prstGeom prst="roundRect">
            <a:avLst/>
          </a:prstGeom>
          <a:solidFill>
            <a:srgbClr val="0CB24C"/>
          </a:solidFill>
          <a:ln w="9049">
            <a:solidFill>
              <a:srgbClr val="0B5537"/>
            </a:solidFill>
            <a:prstDash val="solid"/>
          </a:ln>
        </p:spPr>
      </p:sp>
      <p:pic>
        <p:nvPicPr>
          <p:cNvPr id="34" name="Image 8" descr="preencoded.png">    </p:cNvPr>
          <p:cNvPicPr>
            <a:picLocks noChangeAspect="1"/>
          </p:cNvPicPr>
          <p:nvPr/>
        </p:nvPicPr>
        <p:blipFill>
          <a:blip r:embed="rId9"/>
          <a:srcRect l="0" r="0" t="0" b="0"/>
          <a:stretch/>
        </p:blipFill>
        <p:spPr>
          <a:xfrm>
            <a:off x="8682038" y="4814888"/>
            <a:ext cx="128588" cy="7014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162050" y="885825"/>
            <a:ext cx="6819900" cy="3371850"/>
          </a:xfrm>
          <a:prstGeom prst="rect">
            <a:avLst/>
          </a:prstGeom>
          <a:noFill/>
          <a:ln/>
        </p:spPr>
      </p:sp>
      <p:sp>
        <p:nvSpPr>
          <p:cNvPr id="3" name="Text 1"/>
          <p:cNvSpPr/>
          <p:nvPr/>
        </p:nvSpPr>
        <p:spPr>
          <a:xfrm>
            <a:off x="1162050" y="885825"/>
            <a:ext cx="6819900" cy="45243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lnSpc>
                <a:spcPts val="3377"/>
              </a:lnSpc>
              <a:buNone/>
            </a:pPr>
            <a:r>
              <a:rPr lang="en-US" sz="2814" spc="-84" kern="0" dirty="0">
                <a:solidFill>
                  <a:srgbClr val="FFFFFF">
                    <a:alpha val="99000"/>
                  </a:srgbClr>
                </a:solidFill>
                <a:latin typeface="Roboto Serif" pitchFamily="34" charset="0"/>
                <a:ea typeface="Roboto Serif" pitchFamily="34" charset="-122"/>
                <a:cs typeface="Roboto Serif" pitchFamily="34" charset="-120"/>
              </a:rPr>
              <a:t>Stop!</a:t>
            </a:r>
            <a:endParaRPr lang="en-US" sz="2814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3338513" y="1524000"/>
            <a:ext cx="2466975" cy="1643063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162050" y="3352800"/>
            <a:ext cx="6819900" cy="9048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lnSpc>
                <a:spcPts val="3377"/>
              </a:lnSpc>
              <a:buNone/>
            </a:pPr>
            <a:r>
              <a:rPr lang="en-US" sz="2814" spc="-84" kern="0" dirty="0">
                <a:solidFill>
                  <a:srgbClr val="FFFFFF">
                    <a:alpha val="99000"/>
                  </a:srgbClr>
                </a:solidFill>
                <a:latin typeface="Roboto Serif" pitchFamily="34" charset="0"/>
                <a:ea typeface="Roboto Serif" pitchFamily="34" charset="-122"/>
                <a:cs typeface="Roboto Serif" pitchFamily="34" charset="-120"/>
              </a:rPr>
              <a:t>I went in to solve for dependency.  I found independence instead.</a:t>
            </a:r>
            <a:endParaRPr lang="en-US" sz="2814" dirty="0"/>
          </a:p>
        </p:txBody>
      </p:sp>
      <p:sp>
        <p:nvSpPr>
          <p:cNvPr id="6" name="Shape 3"/>
          <p:cNvSpPr/>
          <p:nvPr/>
        </p:nvSpPr>
        <p:spPr>
          <a:xfrm>
            <a:off x="7981950" y="4452938"/>
            <a:ext cx="895350" cy="466725"/>
          </a:xfrm>
          <a:prstGeom prst="rect">
            <a:avLst/>
          </a:prstGeom>
          <a:noFill/>
          <a:ln/>
        </p:spPr>
      </p:sp>
      <p:sp>
        <p:nvSpPr>
          <p:cNvPr id="7" name="Shape 4"/>
          <p:cNvSpPr/>
          <p:nvPr/>
        </p:nvSpPr>
        <p:spPr>
          <a:xfrm>
            <a:off x="8296275" y="4452938"/>
            <a:ext cx="266700" cy="209550"/>
          </a:xfrm>
          <a:prstGeom prst="roundRect">
            <a:avLst/>
          </a:prstGeom>
          <a:solidFill>
            <a:srgbClr val="FFFFFF"/>
          </a:solidFill>
          <a:ln w="9049">
            <a:solidFill>
              <a:srgbClr val="6E6060"/>
            </a:solidFill>
            <a:prstDash val="solid"/>
          </a:ln>
        </p:spPr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rcRect l="0" r="0" t="0" b="0"/>
          <a:stretch/>
        </p:blipFill>
        <p:spPr>
          <a:xfrm>
            <a:off x="8429625" y="4514826"/>
            <a:ext cx="70145" cy="90488"/>
          </a:xfrm>
          <a:prstGeom prst="rect">
            <a:avLst/>
          </a:prstGeom>
        </p:spPr>
      </p:pic>
      <p:sp>
        <p:nvSpPr>
          <p:cNvPr id="9" name="Shape 5"/>
          <p:cNvSpPr/>
          <p:nvPr/>
        </p:nvSpPr>
        <p:spPr>
          <a:xfrm>
            <a:off x="7981950" y="4710113"/>
            <a:ext cx="895350" cy="209550"/>
          </a:xfrm>
          <a:prstGeom prst="rect">
            <a:avLst/>
          </a:prstGeom>
          <a:noFill/>
          <a:ln/>
        </p:spPr>
      </p:sp>
      <p:sp>
        <p:nvSpPr>
          <p:cNvPr id="10" name="Shape 6"/>
          <p:cNvSpPr/>
          <p:nvPr/>
        </p:nvSpPr>
        <p:spPr>
          <a:xfrm rot="10800000">
            <a:off x="7981950" y="4710113"/>
            <a:ext cx="266700" cy="209550"/>
          </a:xfrm>
          <a:prstGeom prst="roundRect">
            <a:avLst/>
          </a:prstGeom>
          <a:solidFill>
            <a:srgbClr val="0CB24C"/>
          </a:solidFill>
          <a:ln w="9049">
            <a:solidFill>
              <a:srgbClr val="0B5537"/>
            </a:solidFill>
            <a:prstDash val="solid"/>
          </a:ln>
        </p:spPr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3"/>
          <a:srcRect l="0" r="0" t="0" b="0"/>
          <a:stretch/>
        </p:blipFill>
        <p:spPr>
          <a:xfrm>
            <a:off x="8053387" y="4814888"/>
            <a:ext cx="128588" cy="70142"/>
          </a:xfrm>
          <a:prstGeom prst="rect">
            <a:avLst/>
          </a:prstGeom>
        </p:spPr>
      </p:pic>
      <p:sp>
        <p:nvSpPr>
          <p:cNvPr id="12" name="Shape 7"/>
          <p:cNvSpPr/>
          <p:nvPr/>
        </p:nvSpPr>
        <p:spPr>
          <a:xfrm>
            <a:off x="8296275" y="4710113"/>
            <a:ext cx="266700" cy="209550"/>
          </a:xfrm>
          <a:prstGeom prst="roundRect">
            <a:avLst/>
          </a:prstGeom>
          <a:solidFill>
            <a:srgbClr val="FFFFFF"/>
          </a:solidFill>
          <a:ln w="9049">
            <a:solidFill>
              <a:srgbClr val="6E6060"/>
            </a:solidFill>
            <a:prstDash val="solid"/>
          </a:ln>
        </p:spPr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4"/>
          <a:srcRect l="0" r="0" t="0" b="0"/>
          <a:stretch/>
        </p:blipFill>
        <p:spPr>
          <a:xfrm>
            <a:off x="8429625" y="4772049"/>
            <a:ext cx="70145" cy="90488"/>
          </a:xfrm>
          <a:prstGeom prst="rect">
            <a:avLst/>
          </a:prstGeom>
        </p:spPr>
      </p:pic>
      <p:sp>
        <p:nvSpPr>
          <p:cNvPr id="14" name="Shape 8"/>
          <p:cNvSpPr/>
          <p:nvPr/>
        </p:nvSpPr>
        <p:spPr>
          <a:xfrm>
            <a:off x="8610600" y="4710113"/>
            <a:ext cx="266700" cy="209550"/>
          </a:xfrm>
          <a:prstGeom prst="roundRect">
            <a:avLst/>
          </a:prstGeom>
          <a:solidFill>
            <a:srgbClr val="0CB24C"/>
          </a:solidFill>
          <a:ln w="9049">
            <a:solidFill>
              <a:srgbClr val="0B5537"/>
            </a:solidFill>
            <a:prstDash val="solid"/>
          </a:ln>
        </p:spPr>
      </p:sp>
      <p:pic>
        <p:nvPicPr>
          <p:cNvPr id="15" name="Image 4" descr="preencoded.png">    </p:cNvPr>
          <p:cNvPicPr>
            <a:picLocks noChangeAspect="1"/>
          </p:cNvPicPr>
          <p:nvPr/>
        </p:nvPicPr>
        <p:blipFill>
          <a:blip r:embed="rId5"/>
          <a:srcRect l="0" r="0" t="0" b="0"/>
          <a:stretch/>
        </p:blipFill>
        <p:spPr>
          <a:xfrm>
            <a:off x="8682038" y="4814888"/>
            <a:ext cx="128588" cy="7014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4052888"/>
            <a:ext cx="9144000" cy="1090613"/>
          </a:xfrm>
          <a:prstGeom prst="rect">
            <a:avLst/>
          </a:prstGeom>
          <a:solidFill>
            <a:srgbClr val="EFEFEF"/>
          </a:solidFill>
          <a:ln/>
        </p:spPr>
      </p:sp>
      <p:sp>
        <p:nvSpPr>
          <p:cNvPr id="3" name="Shape 1"/>
          <p:cNvSpPr/>
          <p:nvPr/>
        </p:nvSpPr>
        <p:spPr>
          <a:xfrm>
            <a:off x="4943475" y="0"/>
            <a:ext cx="4657725" cy="4052888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4" name="Text 2"/>
          <p:cNvSpPr/>
          <p:nvPr/>
        </p:nvSpPr>
        <p:spPr>
          <a:xfrm>
            <a:off x="1381125" y="4400550"/>
            <a:ext cx="6386513" cy="6000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482"/>
              </a:lnSpc>
              <a:buNone/>
            </a:pPr>
            <a:r>
              <a:rPr lang="en-US" sz="1140" spc="-11" kern="0" dirty="0">
                <a:solidFill>
                  <a:srgbClr val="111111">
                    <a:alpha val="99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"A personal story is a powerful starting point. But it can also be a dangerous filter. My father's experience shaped my instinct — but I had to keep reminding myself: his story is one story. Research is where you find the others."</a:t>
            </a:r>
            <a:endParaRPr lang="en-US" sz="1140" dirty="0"/>
          </a:p>
        </p:txBody>
      </p:sp>
      <p:sp>
        <p:nvSpPr>
          <p:cNvPr id="5" name="Shape 3"/>
          <p:cNvSpPr/>
          <p:nvPr/>
        </p:nvSpPr>
        <p:spPr>
          <a:xfrm>
            <a:off x="5334000" y="823913"/>
            <a:ext cx="3257550" cy="2405063"/>
          </a:xfrm>
          <a:prstGeom prst="rect">
            <a:avLst/>
          </a:prstGeom>
          <a:noFill/>
          <a:ln/>
        </p:spPr>
      </p:sp>
      <p:sp>
        <p:nvSpPr>
          <p:cNvPr id="6" name="Text 4"/>
          <p:cNvSpPr/>
          <p:nvPr/>
        </p:nvSpPr>
        <p:spPr>
          <a:xfrm>
            <a:off x="5334000" y="823913"/>
            <a:ext cx="3257550" cy="4524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377"/>
              </a:lnSpc>
              <a:buNone/>
            </a:pPr>
            <a:r>
              <a:rPr lang="en-US" sz="2814" spc="-84" kern="0" dirty="0">
                <a:solidFill>
                  <a:srgbClr val="111111">
                    <a:alpha val="99000"/>
                  </a:srgbClr>
                </a:solidFill>
                <a:latin typeface="Roboto Serif" pitchFamily="34" charset="0"/>
                <a:ea typeface="Roboto Serif" pitchFamily="34" charset="-122"/>
                <a:cs typeface="Roboto Serif" pitchFamily="34" charset="-120"/>
              </a:rPr>
              <a:t>What I found</a:t>
            </a:r>
            <a:endParaRPr lang="en-US" sz="2814" dirty="0"/>
          </a:p>
        </p:txBody>
      </p:sp>
      <p:sp>
        <p:nvSpPr>
          <p:cNvPr id="7" name="Shape 5"/>
          <p:cNvSpPr/>
          <p:nvPr/>
        </p:nvSpPr>
        <p:spPr>
          <a:xfrm>
            <a:off x="5334000" y="1657350"/>
            <a:ext cx="3257550" cy="1571625"/>
          </a:xfrm>
          <a:prstGeom prst="rect">
            <a:avLst/>
          </a:prstGeom>
          <a:noFill/>
          <a:ln/>
        </p:spPr>
      </p:sp>
      <p:sp>
        <p:nvSpPr>
          <p:cNvPr id="8" name="Text 6"/>
          <p:cNvSpPr/>
          <p:nvPr/>
        </p:nvSpPr>
        <p:spPr>
          <a:xfrm>
            <a:off x="5334000" y="1657350"/>
            <a:ext cx="3257550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1482"/>
              </a:lnSpc>
              <a:buNone/>
            </a:pPr>
            <a:r>
              <a:rPr lang="en-US" sz="1140" spc="-11" kern="0" dirty="0">
                <a:solidFill>
                  <a:srgbClr val="000000">
                    <a:alpha val="99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They avoid it. Asking feels like losing themselves.</a:t>
            </a:r>
            <a:endParaRPr lang="en-US" sz="1140" dirty="0"/>
          </a:p>
        </p:txBody>
      </p:sp>
      <p:sp>
        <p:nvSpPr>
          <p:cNvPr id="9" name="Text 7"/>
          <p:cNvSpPr/>
          <p:nvPr/>
        </p:nvSpPr>
        <p:spPr>
          <a:xfrm>
            <a:off x="5334000" y="2114550"/>
            <a:ext cx="3257550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482"/>
              </a:lnSpc>
              <a:buNone/>
            </a:pPr>
            <a:r>
              <a:rPr lang="en-US" sz="1140" spc="-11" kern="0" dirty="0">
                <a:solidFill>
                  <a:srgbClr val="000000">
                    <a:alpha val="99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Monitoring takes their dignity</a:t>
            </a:r>
            <a:endParaRPr lang="en-US" sz="1140" dirty="0"/>
          </a:p>
        </p:txBody>
      </p:sp>
      <p:sp>
        <p:nvSpPr>
          <p:cNvPr id="10" name="Text 8"/>
          <p:cNvSpPr/>
          <p:nvPr/>
        </p:nvSpPr>
        <p:spPr>
          <a:xfrm>
            <a:off x="5334000" y="2571750"/>
            <a:ext cx="3257550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482"/>
              </a:lnSpc>
              <a:buNone/>
            </a:pPr>
            <a:r>
              <a:rPr lang="en-US" sz="1140" spc="-11" kern="0" dirty="0">
                <a:solidFill>
                  <a:srgbClr val="000000">
                    <a:alpha val="99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Elder is calm. Family is the anxious one.</a:t>
            </a:r>
            <a:endParaRPr lang="en-US" sz="1140" dirty="0"/>
          </a:p>
        </p:txBody>
      </p:sp>
      <p:sp>
        <p:nvSpPr>
          <p:cNvPr id="11" name="Text 9"/>
          <p:cNvSpPr/>
          <p:nvPr/>
        </p:nvSpPr>
        <p:spPr>
          <a:xfrm>
            <a:off x="5334000" y="3028950"/>
            <a:ext cx="3257550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482"/>
              </a:lnSpc>
              <a:buNone/>
            </a:pPr>
            <a:r>
              <a:rPr lang="en-US" sz="1140" spc="-11" kern="0" dirty="0">
                <a:solidFill>
                  <a:srgbClr val="000000">
                    <a:alpha val="99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Tech exists. Just sitting unused.</a:t>
            </a:r>
            <a:endParaRPr lang="en-US" sz="1140" dirty="0"/>
          </a:p>
        </p:txBody>
      </p:sp>
      <p:sp>
        <p:nvSpPr>
          <p:cNvPr id="12" name="Shape 10"/>
          <p:cNvSpPr/>
          <p:nvPr/>
        </p:nvSpPr>
        <p:spPr>
          <a:xfrm>
            <a:off x="1838325" y="823913"/>
            <a:ext cx="2733675" cy="2405063"/>
          </a:xfrm>
          <a:prstGeom prst="rect">
            <a:avLst/>
          </a:prstGeom>
          <a:noFill/>
          <a:ln/>
        </p:spPr>
      </p:sp>
      <p:sp>
        <p:nvSpPr>
          <p:cNvPr id="13" name="Text 11"/>
          <p:cNvSpPr/>
          <p:nvPr/>
        </p:nvSpPr>
        <p:spPr>
          <a:xfrm>
            <a:off x="1838325" y="823913"/>
            <a:ext cx="2733675" cy="4524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3377"/>
              </a:lnSpc>
              <a:buNone/>
            </a:pPr>
            <a:r>
              <a:rPr lang="en-US" sz="2814" spc="-84" kern="0" dirty="0">
                <a:solidFill>
                  <a:srgbClr val="FFFFFF">
                    <a:alpha val="99000"/>
                  </a:srgbClr>
                </a:solidFill>
                <a:latin typeface="Roboto Serif" pitchFamily="34" charset="0"/>
                <a:ea typeface="Roboto Serif" pitchFamily="34" charset="-122"/>
                <a:cs typeface="Roboto Serif" pitchFamily="34" charset="-120"/>
              </a:rPr>
              <a:t>My assumption</a:t>
            </a:r>
            <a:endParaRPr lang="en-US" sz="2814" dirty="0"/>
          </a:p>
        </p:txBody>
      </p:sp>
      <p:sp>
        <p:nvSpPr>
          <p:cNvPr id="14" name="Shape 12"/>
          <p:cNvSpPr/>
          <p:nvPr/>
        </p:nvSpPr>
        <p:spPr>
          <a:xfrm>
            <a:off x="2514600" y="1657350"/>
            <a:ext cx="2057400" cy="1571625"/>
          </a:xfrm>
          <a:prstGeom prst="rect">
            <a:avLst/>
          </a:prstGeom>
          <a:noFill/>
          <a:ln/>
        </p:spPr>
      </p:sp>
      <p:sp>
        <p:nvSpPr>
          <p:cNvPr id="15" name="Text 13"/>
          <p:cNvSpPr/>
          <p:nvPr/>
        </p:nvSpPr>
        <p:spPr>
          <a:xfrm>
            <a:off x="2514600" y="1657350"/>
            <a:ext cx="2057400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1482"/>
              </a:lnSpc>
              <a:buNone/>
            </a:pPr>
            <a:r>
              <a:rPr lang="en-US" sz="1140" spc="-11" kern="0" dirty="0">
                <a:solidFill>
                  <a:srgbClr val="FFFFFF">
                    <a:alpha val="99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Elders ask for help often</a:t>
            </a:r>
            <a:endParaRPr lang="en-US" sz="1140" dirty="0"/>
          </a:p>
        </p:txBody>
      </p:sp>
      <p:sp>
        <p:nvSpPr>
          <p:cNvPr id="16" name="Text 14"/>
          <p:cNvSpPr/>
          <p:nvPr/>
        </p:nvSpPr>
        <p:spPr>
          <a:xfrm>
            <a:off x="2514600" y="2114550"/>
            <a:ext cx="2057400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1482"/>
              </a:lnSpc>
              <a:buNone/>
            </a:pPr>
            <a:r>
              <a:rPr lang="en-US" sz="1140" spc="-11" kern="0" dirty="0">
                <a:solidFill>
                  <a:srgbClr val="FFFFFF">
                    <a:alpha val="99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Monitoring gives them comfort</a:t>
            </a:r>
            <a:endParaRPr lang="en-US" sz="1140" dirty="0"/>
          </a:p>
        </p:txBody>
      </p:sp>
      <p:sp>
        <p:nvSpPr>
          <p:cNvPr id="17" name="Text 15"/>
          <p:cNvSpPr/>
          <p:nvPr/>
        </p:nvSpPr>
        <p:spPr>
          <a:xfrm>
            <a:off x="2514600" y="2571750"/>
            <a:ext cx="2057400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1482"/>
              </a:lnSpc>
              <a:buNone/>
            </a:pPr>
            <a:r>
              <a:rPr lang="en-US" sz="1140" spc="-11" kern="0" dirty="0">
                <a:solidFill>
                  <a:srgbClr val="FFFFFF">
                    <a:alpha val="99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Family anxiety = elder anxiety</a:t>
            </a:r>
            <a:endParaRPr lang="en-US" sz="1140" dirty="0"/>
          </a:p>
        </p:txBody>
      </p:sp>
      <p:sp>
        <p:nvSpPr>
          <p:cNvPr id="18" name="Text 16"/>
          <p:cNvSpPr/>
          <p:nvPr/>
        </p:nvSpPr>
        <p:spPr>
          <a:xfrm>
            <a:off x="2514600" y="3028950"/>
            <a:ext cx="2057400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1482"/>
              </a:lnSpc>
              <a:buNone/>
            </a:pPr>
            <a:r>
              <a:rPr lang="en-US" sz="1140" spc="-11" kern="0" dirty="0">
                <a:solidFill>
                  <a:srgbClr val="FFFFFF">
                    <a:alpha val="99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Tech is the barrier</a:t>
            </a:r>
            <a:endParaRPr lang="en-US" sz="1140" dirty="0"/>
          </a:p>
        </p:txBody>
      </p:sp>
      <p:sp>
        <p:nvSpPr>
          <p:cNvPr id="19" name="Shape 17"/>
          <p:cNvSpPr/>
          <p:nvPr/>
        </p:nvSpPr>
        <p:spPr>
          <a:xfrm>
            <a:off x="7981950" y="4452938"/>
            <a:ext cx="895350" cy="466725"/>
          </a:xfrm>
          <a:prstGeom prst="rect">
            <a:avLst/>
          </a:prstGeom>
          <a:noFill/>
          <a:ln/>
        </p:spPr>
      </p:sp>
      <p:sp>
        <p:nvSpPr>
          <p:cNvPr id="20" name="Shape 18"/>
          <p:cNvSpPr/>
          <p:nvPr/>
        </p:nvSpPr>
        <p:spPr>
          <a:xfrm>
            <a:off x="8296275" y="4452938"/>
            <a:ext cx="266700" cy="209550"/>
          </a:xfrm>
          <a:prstGeom prst="roundRect">
            <a:avLst/>
          </a:prstGeom>
          <a:solidFill>
            <a:srgbClr val="FFFFFF"/>
          </a:solidFill>
          <a:ln w="9049">
            <a:solidFill>
              <a:srgbClr val="6E6060"/>
            </a:solidFill>
            <a:prstDash val="solid"/>
          </a:ln>
        </p:spPr>
      </p:sp>
      <p:pic>
        <p:nvPicPr>
          <p:cNvPr id="21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8429625" y="4514826"/>
            <a:ext cx="70145" cy="90488"/>
          </a:xfrm>
          <a:prstGeom prst="rect">
            <a:avLst/>
          </a:prstGeom>
        </p:spPr>
      </p:pic>
      <p:sp>
        <p:nvSpPr>
          <p:cNvPr id="22" name="Shape 19"/>
          <p:cNvSpPr/>
          <p:nvPr/>
        </p:nvSpPr>
        <p:spPr>
          <a:xfrm>
            <a:off x="7981950" y="4710113"/>
            <a:ext cx="895350" cy="209550"/>
          </a:xfrm>
          <a:prstGeom prst="rect">
            <a:avLst/>
          </a:prstGeom>
          <a:noFill/>
          <a:ln/>
        </p:spPr>
      </p:sp>
      <p:sp>
        <p:nvSpPr>
          <p:cNvPr id="23" name="Shape 20"/>
          <p:cNvSpPr/>
          <p:nvPr/>
        </p:nvSpPr>
        <p:spPr>
          <a:xfrm rot="10800000">
            <a:off x="7981950" y="4710113"/>
            <a:ext cx="266700" cy="209550"/>
          </a:xfrm>
          <a:prstGeom prst="roundRect">
            <a:avLst/>
          </a:prstGeom>
          <a:solidFill>
            <a:srgbClr val="0CB24C"/>
          </a:solidFill>
          <a:ln w="9049">
            <a:solidFill>
              <a:srgbClr val="0B5537"/>
            </a:solidFill>
            <a:prstDash val="solid"/>
          </a:ln>
        </p:spPr>
      </p:sp>
      <p:pic>
        <p:nvPicPr>
          <p:cNvPr id="24" name="Image 1" descr="preencoded.png">    </p:cNvPr>
          <p:cNvPicPr>
            <a:picLocks noChangeAspect="1"/>
          </p:cNvPicPr>
          <p:nvPr/>
        </p:nvPicPr>
        <p:blipFill>
          <a:blip r:embed="rId2"/>
          <a:srcRect l="0" r="0" t="0" b="0"/>
          <a:stretch/>
        </p:blipFill>
        <p:spPr>
          <a:xfrm>
            <a:off x="8053387" y="4814888"/>
            <a:ext cx="128588" cy="70142"/>
          </a:xfrm>
          <a:prstGeom prst="rect">
            <a:avLst/>
          </a:prstGeom>
        </p:spPr>
      </p:pic>
      <p:sp>
        <p:nvSpPr>
          <p:cNvPr id="25" name="Shape 21"/>
          <p:cNvSpPr/>
          <p:nvPr/>
        </p:nvSpPr>
        <p:spPr>
          <a:xfrm>
            <a:off x="8296275" y="4710113"/>
            <a:ext cx="266700" cy="209550"/>
          </a:xfrm>
          <a:prstGeom prst="roundRect">
            <a:avLst/>
          </a:prstGeom>
          <a:solidFill>
            <a:srgbClr val="FFFFFF"/>
          </a:solidFill>
          <a:ln w="9049">
            <a:solidFill>
              <a:srgbClr val="6E6060"/>
            </a:solidFill>
            <a:prstDash val="solid"/>
          </a:ln>
        </p:spPr>
      </p:sp>
      <p:pic>
        <p:nvPicPr>
          <p:cNvPr id="26" name="Image 2" descr="preencoded.png">    </p:cNvPr>
          <p:cNvPicPr>
            <a:picLocks noChangeAspect="1"/>
          </p:cNvPicPr>
          <p:nvPr/>
        </p:nvPicPr>
        <p:blipFill>
          <a:blip r:embed="rId3"/>
          <a:srcRect l="0" r="0" t="0" b="0"/>
          <a:stretch/>
        </p:blipFill>
        <p:spPr>
          <a:xfrm>
            <a:off x="8429625" y="4772049"/>
            <a:ext cx="70145" cy="90488"/>
          </a:xfrm>
          <a:prstGeom prst="rect">
            <a:avLst/>
          </a:prstGeom>
        </p:spPr>
      </p:pic>
      <p:sp>
        <p:nvSpPr>
          <p:cNvPr id="27" name="Shape 22"/>
          <p:cNvSpPr/>
          <p:nvPr/>
        </p:nvSpPr>
        <p:spPr>
          <a:xfrm>
            <a:off x="8610600" y="4710113"/>
            <a:ext cx="266700" cy="209550"/>
          </a:xfrm>
          <a:prstGeom prst="roundRect">
            <a:avLst/>
          </a:prstGeom>
          <a:solidFill>
            <a:srgbClr val="0CB24C"/>
          </a:solidFill>
          <a:ln w="9049">
            <a:solidFill>
              <a:srgbClr val="0B5537"/>
            </a:solidFill>
            <a:prstDash val="solid"/>
          </a:ln>
        </p:spPr>
      </p:sp>
      <p:pic>
        <p:nvPicPr>
          <p:cNvPr id="28" name="Image 3" descr="preencoded.png">    </p:cNvPr>
          <p:cNvPicPr>
            <a:picLocks noChangeAspect="1"/>
          </p:cNvPicPr>
          <p:nvPr/>
        </p:nvPicPr>
        <p:blipFill>
          <a:blip r:embed="rId4"/>
          <a:srcRect l="0" r="0" t="0" b="0"/>
          <a:stretch/>
        </p:blipFill>
        <p:spPr>
          <a:xfrm>
            <a:off x="8682038" y="4814888"/>
            <a:ext cx="128588" cy="7014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76238" y="238125"/>
            <a:ext cx="6948488" cy="9048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ts val="3377"/>
              </a:lnSpc>
              <a:buNone/>
            </a:pPr>
            <a:r>
              <a:rPr lang="en-US" sz="2814" spc="-84" kern="0" dirty="0">
                <a:solidFill>
                  <a:srgbClr val="FFFFFF">
                    <a:alpha val="99000"/>
                  </a:srgbClr>
                </a:solidFill>
                <a:latin typeface="Roboto Serif" pitchFamily="34" charset="0"/>
                <a:ea typeface="Roboto Serif" pitchFamily="34" charset="-122"/>
                <a:cs typeface="Roboto Serif" pitchFamily="34" charset="-120"/>
              </a:rPr>
              <a:t>They knew what they needed. We just never showed up.</a:t>
            </a:r>
            <a:endParaRPr lang="en-US" sz="2814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rcRect l="0" r="10427" t="0" b="0"/>
          <a:stretch/>
        </p:blipFill>
        <p:spPr>
          <a:xfrm>
            <a:off x="4848225" y="1947863"/>
            <a:ext cx="4295775" cy="319563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 rot="-954481">
            <a:off x="642774" y="1417890"/>
            <a:ext cx="1862138" cy="2205038"/>
          </a:xfrm>
          <a:prstGeom prst="roundRect">
            <a:avLst>
              <a:gd name="adj" fmla="val 14731"/>
            </a:avLst>
          </a:prstGeom>
          <a:solidFill>
            <a:srgbClr val="CFA048"/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5" name="Text 2"/>
          <p:cNvSpPr/>
          <p:nvPr/>
        </p:nvSpPr>
        <p:spPr>
          <a:xfrm rot="-954481">
            <a:off x="979785" y="3118388"/>
            <a:ext cx="1438275" cy="400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482"/>
              </a:lnSpc>
              <a:buNone/>
            </a:pPr>
            <a:r>
              <a:rPr lang="en-US" sz="1140" b="1" spc="-11" kern="0" dirty="0">
                <a:solidFill>
                  <a:srgbClr val="FFFFFF">
                    <a:alpha val="99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Literacy &amp; Tech Barrier or ignorance </a:t>
            </a:r>
            <a:endParaRPr lang="en-US" sz="1140" dirty="0"/>
          </a:p>
        </p:txBody>
      </p:sp>
      <p:sp>
        <p:nvSpPr>
          <p:cNvPr id="6" name="Text 3"/>
          <p:cNvSpPr/>
          <p:nvPr/>
        </p:nvSpPr>
        <p:spPr>
          <a:xfrm rot="-954481">
            <a:off x="691736" y="1518026"/>
            <a:ext cx="1633538" cy="1557338"/>
          </a:xfrm>
          <a:prstGeom prst="roundRect">
            <a:avLst>
              <a:gd name="adj" fmla="val 8807"/>
            </a:avLst>
          </a:prstGeom>
          <a:solidFill>
            <a:srgbClr val="FFFFFF"/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7" name="Text 4"/>
          <p:cNvSpPr/>
          <p:nvPr/>
        </p:nvSpPr>
        <p:spPr>
          <a:xfrm rot="-954481">
            <a:off x="800542" y="1798709"/>
            <a:ext cx="1414463" cy="10001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482"/>
              </a:lnSpc>
              <a:buNone/>
            </a:pPr>
            <a:r>
              <a:rPr lang="en-US" sz="1140" spc="-11" kern="0" dirty="0">
                <a:solidFill>
                  <a:srgbClr val="111111">
                    <a:alpha val="99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 woman had a smartphone. Gifted by her son. Never opened a health app. Not once.</a:t>
            </a:r>
            <a:endParaRPr lang="en-US" sz="1140" dirty="0"/>
          </a:p>
        </p:txBody>
      </p:sp>
      <p:sp>
        <p:nvSpPr>
          <p:cNvPr id="8" name="Text 5"/>
          <p:cNvSpPr/>
          <p:nvPr/>
        </p:nvSpPr>
        <p:spPr>
          <a:xfrm rot="838416">
            <a:off x="2472290" y="2535353"/>
            <a:ext cx="1862138" cy="2205038"/>
          </a:xfrm>
          <a:prstGeom prst="roundRect">
            <a:avLst>
              <a:gd name="adj" fmla="val 14731"/>
            </a:avLst>
          </a:prstGeom>
          <a:solidFill>
            <a:srgbClr val="CFA048"/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9" name="Text 6"/>
          <p:cNvSpPr/>
          <p:nvPr/>
        </p:nvSpPr>
        <p:spPr>
          <a:xfrm rot="838416">
            <a:off x="2395855" y="4215622"/>
            <a:ext cx="1633538" cy="400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482"/>
              </a:lnSpc>
              <a:buNone/>
            </a:pPr>
            <a:r>
              <a:rPr lang="en-US" sz="1140" b="1" spc="-11" kern="0" dirty="0">
                <a:solidFill>
                  <a:srgbClr val="FFFFFF">
                    <a:alpha val="99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Self Dependency Or not to spread panic</a:t>
            </a:r>
            <a:endParaRPr lang="en-US" sz="1140" dirty="0"/>
          </a:p>
        </p:txBody>
      </p:sp>
      <p:sp>
        <p:nvSpPr>
          <p:cNvPr id="10" name="Text 7"/>
          <p:cNvSpPr/>
          <p:nvPr/>
        </p:nvSpPr>
        <p:spPr>
          <a:xfrm rot="838416">
            <a:off x="2645121" y="2636399"/>
            <a:ext cx="1633538" cy="1557338"/>
          </a:xfrm>
          <a:prstGeom prst="roundRect">
            <a:avLst>
              <a:gd name="adj" fmla="val 8807"/>
            </a:avLst>
          </a:prstGeom>
          <a:solidFill>
            <a:srgbClr val="FFFFFF"/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11" name="Text 8"/>
          <p:cNvSpPr/>
          <p:nvPr/>
        </p:nvSpPr>
        <p:spPr>
          <a:xfrm rot="838416">
            <a:off x="2752536" y="2918230"/>
            <a:ext cx="1414463" cy="10001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482"/>
              </a:lnSpc>
              <a:buNone/>
            </a:pPr>
            <a:r>
              <a:rPr lang="en-US" sz="1140" spc="-11" kern="0" dirty="0">
                <a:solidFill>
                  <a:srgbClr val="111111">
                    <a:alpha val="99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He wasn't feeling well that morning. Didn't tell anyone. Didn't want to be a burden.</a:t>
            </a:r>
            <a:endParaRPr lang="en-US" sz="1140" dirty="0"/>
          </a:p>
        </p:txBody>
      </p:sp>
      <p:sp>
        <p:nvSpPr>
          <p:cNvPr id="12" name="Text 9"/>
          <p:cNvSpPr/>
          <p:nvPr/>
        </p:nvSpPr>
        <p:spPr>
          <a:xfrm rot="-1821340">
            <a:off x="4194907" y="1056754"/>
            <a:ext cx="1862138" cy="2216914"/>
          </a:xfrm>
          <a:prstGeom prst="roundRect">
            <a:avLst>
              <a:gd name="adj" fmla="val 14731"/>
            </a:avLst>
          </a:prstGeom>
          <a:solidFill>
            <a:srgbClr val="CFA048"/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13" name="Text 10"/>
          <p:cNvSpPr/>
          <p:nvPr/>
        </p:nvSpPr>
        <p:spPr>
          <a:xfrm rot="-1821340">
            <a:off x="4616416" y="2457609"/>
            <a:ext cx="1633538" cy="6000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482"/>
              </a:lnSpc>
              <a:buNone/>
            </a:pPr>
            <a:r>
              <a:rPr lang="en-US" sz="1140" b="1" spc="-11" kern="0" dirty="0">
                <a:solidFill>
                  <a:srgbClr val="FFFFFF">
                    <a:alpha val="99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Self Dependency Or not to spread panic or may be insecurity</a:t>
            </a:r>
            <a:endParaRPr lang="en-US" sz="1140" dirty="0"/>
          </a:p>
        </p:txBody>
      </p:sp>
      <p:sp>
        <p:nvSpPr>
          <p:cNvPr id="14" name="Text 11"/>
          <p:cNvSpPr/>
          <p:nvPr/>
        </p:nvSpPr>
        <p:spPr>
          <a:xfrm rot="-1821340">
            <a:off x="4129449" y="1194400"/>
            <a:ext cx="1633538" cy="1311569"/>
          </a:xfrm>
          <a:prstGeom prst="roundRect">
            <a:avLst>
              <a:gd name="adj" fmla="val 10458"/>
            </a:avLst>
          </a:prstGeom>
          <a:solidFill>
            <a:srgbClr val="FFFFFF"/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15" name="Text 12"/>
          <p:cNvSpPr/>
          <p:nvPr/>
        </p:nvSpPr>
        <p:spPr>
          <a:xfrm rot="-1821340">
            <a:off x="4239064" y="1450328"/>
            <a:ext cx="1414463" cy="800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482"/>
              </a:lnSpc>
              <a:buNone/>
            </a:pPr>
            <a:r>
              <a:rPr lang="en-US" sz="1140" spc="-11" kern="0" dirty="0">
                <a:solidFill>
                  <a:srgbClr val="111111">
                    <a:alpha val="99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She felt uneasy on the road. Didn't call. Didn't panic. Just waited for it to pass.</a:t>
            </a:r>
            <a:endParaRPr lang="en-US" sz="1140" dirty="0"/>
          </a:p>
        </p:txBody>
      </p:sp>
      <p:pic>
        <p:nvPicPr>
          <p:cNvPr id="16" name="Image 1" descr="preencoded.png">    </p:cNvPr>
          <p:cNvPicPr>
            <a:picLocks noChangeAspect="1"/>
          </p:cNvPicPr>
          <p:nvPr/>
        </p:nvPicPr>
        <p:blipFill>
          <a:blip r:embed="rId2"/>
          <a:srcRect l="0" r="0" t="0" b="0"/>
          <a:stretch/>
        </p:blipFill>
        <p:spPr>
          <a:xfrm>
            <a:off x="2628900" y="2386013"/>
            <a:ext cx="647700" cy="609600"/>
          </a:xfrm>
          <a:prstGeom prst="rect">
            <a:avLst/>
          </a:prstGeom>
        </p:spPr>
      </p:pic>
      <p:pic>
        <p:nvPicPr>
          <p:cNvPr id="17" name="Image 2" descr="preencoded.png">    </p:cNvPr>
          <p:cNvPicPr>
            <a:picLocks noChangeAspect="1"/>
          </p:cNvPicPr>
          <p:nvPr/>
        </p:nvPicPr>
        <p:blipFill>
          <a:blip r:embed="rId3"/>
          <a:srcRect l="0" r="0" t="0" b="0"/>
          <a:stretch/>
        </p:blipFill>
        <p:spPr>
          <a:xfrm>
            <a:off x="1509713" y="1238250"/>
            <a:ext cx="647700" cy="609600"/>
          </a:xfrm>
          <a:prstGeom prst="rect">
            <a:avLst/>
          </a:prstGeom>
        </p:spPr>
      </p:pic>
      <p:pic>
        <p:nvPicPr>
          <p:cNvPr id="18" name="Image 3" descr="preencoded.png">    </p:cNvPr>
          <p:cNvPicPr>
            <a:picLocks noChangeAspect="1"/>
          </p:cNvPicPr>
          <p:nvPr/>
        </p:nvPicPr>
        <p:blipFill>
          <a:blip r:embed="rId4"/>
          <a:srcRect l="0" r="0" t="0" b="0"/>
          <a:stretch/>
        </p:blipFill>
        <p:spPr>
          <a:xfrm>
            <a:off x="4857750" y="838200"/>
            <a:ext cx="647700" cy="609600"/>
          </a:xfrm>
          <a:prstGeom prst="rect">
            <a:avLst/>
          </a:prstGeom>
        </p:spPr>
      </p:pic>
      <p:sp>
        <p:nvSpPr>
          <p:cNvPr id="19" name="Shape 13"/>
          <p:cNvSpPr/>
          <p:nvPr/>
        </p:nvSpPr>
        <p:spPr>
          <a:xfrm>
            <a:off x="7981950" y="4452938"/>
            <a:ext cx="895350" cy="466725"/>
          </a:xfrm>
          <a:prstGeom prst="rect">
            <a:avLst/>
          </a:prstGeom>
          <a:noFill/>
          <a:ln/>
        </p:spPr>
      </p:sp>
      <p:sp>
        <p:nvSpPr>
          <p:cNvPr id="20" name="Shape 14"/>
          <p:cNvSpPr/>
          <p:nvPr/>
        </p:nvSpPr>
        <p:spPr>
          <a:xfrm>
            <a:off x="8296275" y="4452938"/>
            <a:ext cx="266700" cy="209550"/>
          </a:xfrm>
          <a:prstGeom prst="roundRect">
            <a:avLst/>
          </a:prstGeom>
          <a:solidFill>
            <a:srgbClr val="FFFFFF"/>
          </a:solidFill>
          <a:ln w="9049">
            <a:solidFill>
              <a:srgbClr val="6E6060"/>
            </a:solidFill>
            <a:prstDash val="solid"/>
          </a:ln>
        </p:spPr>
      </p:sp>
      <p:pic>
        <p:nvPicPr>
          <p:cNvPr id="21" name="Image 4" descr="preencoded.png">    </p:cNvPr>
          <p:cNvPicPr>
            <a:picLocks noChangeAspect="1"/>
          </p:cNvPicPr>
          <p:nvPr/>
        </p:nvPicPr>
        <p:blipFill>
          <a:blip r:embed="rId5"/>
          <a:srcRect l="0" r="0" t="0" b="0"/>
          <a:stretch/>
        </p:blipFill>
        <p:spPr>
          <a:xfrm>
            <a:off x="8429625" y="4514826"/>
            <a:ext cx="70145" cy="90488"/>
          </a:xfrm>
          <a:prstGeom prst="rect">
            <a:avLst/>
          </a:prstGeom>
        </p:spPr>
      </p:pic>
      <p:sp>
        <p:nvSpPr>
          <p:cNvPr id="22" name="Shape 15"/>
          <p:cNvSpPr/>
          <p:nvPr/>
        </p:nvSpPr>
        <p:spPr>
          <a:xfrm>
            <a:off x="7981950" y="4710113"/>
            <a:ext cx="895350" cy="209550"/>
          </a:xfrm>
          <a:prstGeom prst="rect">
            <a:avLst/>
          </a:prstGeom>
          <a:noFill/>
          <a:ln/>
        </p:spPr>
      </p:sp>
      <p:sp>
        <p:nvSpPr>
          <p:cNvPr id="23" name="Shape 16"/>
          <p:cNvSpPr/>
          <p:nvPr/>
        </p:nvSpPr>
        <p:spPr>
          <a:xfrm rot="10800000">
            <a:off x="7981950" y="4710113"/>
            <a:ext cx="266700" cy="209550"/>
          </a:xfrm>
          <a:prstGeom prst="roundRect">
            <a:avLst/>
          </a:prstGeom>
          <a:solidFill>
            <a:srgbClr val="0CB24C"/>
          </a:solidFill>
          <a:ln w="9049">
            <a:solidFill>
              <a:srgbClr val="0B5537"/>
            </a:solidFill>
            <a:prstDash val="solid"/>
          </a:ln>
        </p:spPr>
      </p:sp>
      <p:pic>
        <p:nvPicPr>
          <p:cNvPr id="24" name="Image 5" descr="preencoded.png">    </p:cNvPr>
          <p:cNvPicPr>
            <a:picLocks noChangeAspect="1"/>
          </p:cNvPicPr>
          <p:nvPr/>
        </p:nvPicPr>
        <p:blipFill>
          <a:blip r:embed="rId6"/>
          <a:srcRect l="0" r="0" t="0" b="0"/>
          <a:stretch/>
        </p:blipFill>
        <p:spPr>
          <a:xfrm>
            <a:off x="8053387" y="4814888"/>
            <a:ext cx="128588" cy="70142"/>
          </a:xfrm>
          <a:prstGeom prst="rect">
            <a:avLst/>
          </a:prstGeom>
        </p:spPr>
      </p:pic>
      <p:sp>
        <p:nvSpPr>
          <p:cNvPr id="25" name="Shape 17"/>
          <p:cNvSpPr/>
          <p:nvPr/>
        </p:nvSpPr>
        <p:spPr>
          <a:xfrm>
            <a:off x="8296275" y="4710113"/>
            <a:ext cx="266700" cy="209550"/>
          </a:xfrm>
          <a:prstGeom prst="roundRect">
            <a:avLst/>
          </a:prstGeom>
          <a:solidFill>
            <a:srgbClr val="FFFFFF"/>
          </a:solidFill>
          <a:ln w="9049">
            <a:solidFill>
              <a:srgbClr val="6E6060"/>
            </a:solidFill>
            <a:prstDash val="solid"/>
          </a:ln>
        </p:spPr>
      </p:sp>
      <p:pic>
        <p:nvPicPr>
          <p:cNvPr id="26" name="Image 6" descr="preencoded.png">    </p:cNvPr>
          <p:cNvPicPr>
            <a:picLocks noChangeAspect="1"/>
          </p:cNvPicPr>
          <p:nvPr/>
        </p:nvPicPr>
        <p:blipFill>
          <a:blip r:embed="rId7"/>
          <a:srcRect l="0" r="0" t="0" b="0"/>
          <a:stretch/>
        </p:blipFill>
        <p:spPr>
          <a:xfrm>
            <a:off x="8429625" y="4772049"/>
            <a:ext cx="70145" cy="90488"/>
          </a:xfrm>
          <a:prstGeom prst="rect">
            <a:avLst/>
          </a:prstGeom>
        </p:spPr>
      </p:pic>
      <p:sp>
        <p:nvSpPr>
          <p:cNvPr id="27" name="Shape 18"/>
          <p:cNvSpPr/>
          <p:nvPr/>
        </p:nvSpPr>
        <p:spPr>
          <a:xfrm>
            <a:off x="8610600" y="4710113"/>
            <a:ext cx="266700" cy="209550"/>
          </a:xfrm>
          <a:prstGeom prst="roundRect">
            <a:avLst/>
          </a:prstGeom>
          <a:solidFill>
            <a:srgbClr val="0CB24C"/>
          </a:solidFill>
          <a:ln w="9049">
            <a:solidFill>
              <a:srgbClr val="0B5537"/>
            </a:solidFill>
            <a:prstDash val="solid"/>
          </a:ln>
        </p:spPr>
      </p:sp>
      <p:pic>
        <p:nvPicPr>
          <p:cNvPr id="28" name="Image 7" descr="preencoded.png">    </p:cNvPr>
          <p:cNvPicPr>
            <a:picLocks noChangeAspect="1"/>
          </p:cNvPicPr>
          <p:nvPr/>
        </p:nvPicPr>
        <p:blipFill>
          <a:blip r:embed="rId8"/>
          <a:srcRect l="0" r="0" t="0" b="0"/>
          <a:stretch/>
        </p:blipFill>
        <p:spPr>
          <a:xfrm>
            <a:off x="8682038" y="4814888"/>
            <a:ext cx="128588" cy="7014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76238" y="238125"/>
            <a:ext cx="6948488" cy="9048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ts val="3377"/>
              </a:lnSpc>
              <a:buNone/>
            </a:pPr>
            <a:r>
              <a:rPr lang="en-US" sz="2814" spc="-84" kern="0" dirty="0">
                <a:solidFill>
                  <a:srgbClr val="FFFFFF">
                    <a:alpha val="99000"/>
                  </a:srgbClr>
                </a:solidFill>
                <a:latin typeface="Roboto Serif" pitchFamily="34" charset="0"/>
                <a:ea typeface="Roboto Serif" pitchFamily="34" charset="-122"/>
                <a:cs typeface="Roboto Serif" pitchFamily="34" charset="-120"/>
              </a:rPr>
              <a:t>They knew what they needed. We just never showed up.</a:t>
            </a:r>
            <a:endParaRPr lang="en-US" sz="2814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4348163" y="1947863"/>
            <a:ext cx="4795838" cy="319563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 rot="416432">
            <a:off x="2564621" y="1518038"/>
            <a:ext cx="1862138" cy="2438473"/>
          </a:xfrm>
          <a:prstGeom prst="roundRect">
            <a:avLst>
              <a:gd name="adj" fmla="val 14731"/>
            </a:avLst>
          </a:prstGeom>
          <a:solidFill>
            <a:srgbClr val="CFA048"/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5" name="Text 2"/>
          <p:cNvSpPr/>
          <p:nvPr/>
        </p:nvSpPr>
        <p:spPr>
          <a:xfrm rot="416432">
            <a:off x="2587734" y="3215937"/>
            <a:ext cx="1633538" cy="6000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482"/>
              </a:lnSpc>
              <a:buNone/>
            </a:pPr>
            <a:r>
              <a:rPr lang="en-US" sz="1140" b="1" spc="-11" kern="0" dirty="0">
                <a:solidFill>
                  <a:srgbClr val="FFFFFF">
                    <a:alpha val="99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Ignorance dominated over Insecurity for family</a:t>
            </a:r>
            <a:endParaRPr lang="en-US" sz="1140" dirty="0"/>
          </a:p>
        </p:txBody>
      </p:sp>
      <p:sp>
        <p:nvSpPr>
          <p:cNvPr id="6" name="Text 3"/>
          <p:cNvSpPr/>
          <p:nvPr/>
        </p:nvSpPr>
        <p:spPr>
          <a:xfrm rot="416432">
            <a:off x="2721771" y="1612229"/>
            <a:ext cx="1633538" cy="1557338"/>
          </a:xfrm>
          <a:prstGeom prst="roundRect">
            <a:avLst>
              <a:gd name="adj" fmla="val 8807"/>
            </a:avLst>
          </a:prstGeom>
          <a:solidFill>
            <a:srgbClr val="FFFFFF"/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7" name="Text 4"/>
          <p:cNvSpPr/>
          <p:nvPr/>
        </p:nvSpPr>
        <p:spPr>
          <a:xfrm rot="416432">
            <a:off x="2827378" y="1718631"/>
            <a:ext cx="1414463" cy="14001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482"/>
              </a:lnSpc>
              <a:buNone/>
            </a:pPr>
            <a:r>
              <a:rPr lang="en-US" sz="1140" spc="-11" kern="0" dirty="0">
                <a:solidFill>
                  <a:srgbClr val="111111">
                    <a:alpha val="99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Every elder we met was calm. Every family member was quietly panicking. That gap — that was the real design problem.</a:t>
            </a:r>
            <a:endParaRPr lang="en-US" sz="1140" dirty="0"/>
          </a:p>
        </p:txBody>
      </p:sp>
      <p:sp>
        <p:nvSpPr>
          <p:cNvPr id="8" name="Text 5"/>
          <p:cNvSpPr/>
          <p:nvPr/>
        </p:nvSpPr>
        <p:spPr>
          <a:xfrm rot="-329347">
            <a:off x="467906" y="1460370"/>
            <a:ext cx="1862138" cy="2205038"/>
          </a:xfrm>
          <a:prstGeom prst="roundRect">
            <a:avLst>
              <a:gd name="adj" fmla="val 14731"/>
            </a:avLst>
          </a:prstGeom>
          <a:solidFill>
            <a:srgbClr val="CFA048"/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9" name="Text 6"/>
          <p:cNvSpPr/>
          <p:nvPr/>
        </p:nvSpPr>
        <p:spPr>
          <a:xfrm rot="-329347">
            <a:off x="658326" y="3158550"/>
            <a:ext cx="1633538" cy="400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482"/>
              </a:lnSpc>
              <a:buNone/>
            </a:pPr>
            <a:r>
              <a:rPr lang="en-US" sz="1140" b="1" spc="-11" kern="0" dirty="0">
                <a:solidFill>
                  <a:srgbClr val="FFFFFF">
                    <a:alpha val="99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Important may miss in crowd notification </a:t>
            </a:r>
            <a:endParaRPr lang="en-US" sz="1140" dirty="0"/>
          </a:p>
        </p:txBody>
      </p:sp>
      <p:sp>
        <p:nvSpPr>
          <p:cNvPr id="10" name="Text 7"/>
          <p:cNvSpPr/>
          <p:nvPr/>
        </p:nvSpPr>
        <p:spPr>
          <a:xfrm rot="-329347">
            <a:off x="556514" y="1555696"/>
            <a:ext cx="1633538" cy="1557338"/>
          </a:xfrm>
          <a:prstGeom prst="roundRect">
            <a:avLst>
              <a:gd name="adj" fmla="val 8807"/>
            </a:avLst>
          </a:prstGeom>
          <a:solidFill>
            <a:srgbClr val="FFFFFF"/>
          </a:solidFill>
          <a:ln/>
        </p:spPr>
        <p:txBody>
          <a:bodyPr wrap="square" rtlCol="0" anchor="ctr"/>
          <a:lstStyle/>
          <a:p>
            <a:pPr indent="0" marL="0">
              <a:buNone/>
            </a:pPr>
            <a:endParaRPr lang="en-US" dirty="0"/>
          </a:p>
        </p:txBody>
      </p:sp>
      <p:sp>
        <p:nvSpPr>
          <p:cNvPr id="11" name="Text 8"/>
          <p:cNvSpPr/>
          <p:nvPr/>
        </p:nvSpPr>
        <p:spPr>
          <a:xfrm rot="-329347">
            <a:off x="668562" y="1636066"/>
            <a:ext cx="1414463" cy="14001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482"/>
              </a:lnSpc>
              <a:buNone/>
            </a:pPr>
            <a:r>
              <a:rPr lang="en-US" sz="1140" spc="-11" kern="0" dirty="0">
                <a:solidFill>
                  <a:srgbClr val="111111">
                    <a:alpha val="99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The app kept sending notifications. He didn't switch it off. Calls might come through. He just stopped looking at it.</a:t>
            </a:r>
            <a:endParaRPr lang="en-US" sz="1140" dirty="0"/>
          </a:p>
        </p:txBody>
      </p:sp>
      <p:pic>
        <p:nvPicPr>
          <p:cNvPr id="12" name="Image 1" descr="preencoded.png">    </p:cNvPr>
          <p:cNvPicPr>
            <a:picLocks noChangeAspect="1"/>
          </p:cNvPicPr>
          <p:nvPr/>
        </p:nvPicPr>
        <p:blipFill>
          <a:blip r:embed="rId2"/>
          <a:srcRect l="0" r="0" t="0" b="0"/>
          <a:stretch/>
        </p:blipFill>
        <p:spPr>
          <a:xfrm>
            <a:off x="1538288" y="1266825"/>
            <a:ext cx="647700" cy="609600"/>
          </a:xfrm>
          <a:prstGeom prst="rect">
            <a:avLst/>
          </a:prstGeom>
        </p:spPr>
      </p:pic>
      <p:pic>
        <p:nvPicPr>
          <p:cNvPr id="13" name="Image 2" descr="preencoded.png">    </p:cNvPr>
          <p:cNvPicPr>
            <a:picLocks noChangeAspect="1"/>
          </p:cNvPicPr>
          <p:nvPr/>
        </p:nvPicPr>
        <p:blipFill>
          <a:blip r:embed="rId3"/>
          <a:srcRect l="0" r="0" t="0" b="0"/>
          <a:stretch/>
        </p:blipFill>
        <p:spPr>
          <a:xfrm>
            <a:off x="2990850" y="1333500"/>
            <a:ext cx="647700" cy="609600"/>
          </a:xfrm>
          <a:prstGeom prst="rect">
            <a:avLst/>
          </a:prstGeom>
        </p:spPr>
      </p:pic>
      <p:sp>
        <p:nvSpPr>
          <p:cNvPr id="14" name="Shape 9"/>
          <p:cNvSpPr/>
          <p:nvPr/>
        </p:nvSpPr>
        <p:spPr>
          <a:xfrm>
            <a:off x="7981950" y="4452938"/>
            <a:ext cx="895350" cy="466725"/>
          </a:xfrm>
          <a:prstGeom prst="rect">
            <a:avLst/>
          </a:prstGeom>
          <a:noFill/>
          <a:ln/>
        </p:spPr>
      </p:sp>
      <p:sp>
        <p:nvSpPr>
          <p:cNvPr id="15" name="Shape 10"/>
          <p:cNvSpPr/>
          <p:nvPr/>
        </p:nvSpPr>
        <p:spPr>
          <a:xfrm>
            <a:off x="8296275" y="4452938"/>
            <a:ext cx="266700" cy="209550"/>
          </a:xfrm>
          <a:prstGeom prst="roundRect">
            <a:avLst/>
          </a:prstGeom>
          <a:solidFill>
            <a:srgbClr val="FFFFFF"/>
          </a:solidFill>
          <a:ln w="9049">
            <a:solidFill>
              <a:srgbClr val="6E6060"/>
            </a:solidFill>
            <a:prstDash val="solid"/>
          </a:ln>
        </p:spPr>
      </p:sp>
      <p:pic>
        <p:nvPicPr>
          <p:cNvPr id="16" name="Image 3" descr="preencoded.png">    </p:cNvPr>
          <p:cNvPicPr>
            <a:picLocks noChangeAspect="1"/>
          </p:cNvPicPr>
          <p:nvPr/>
        </p:nvPicPr>
        <p:blipFill>
          <a:blip r:embed="rId4"/>
          <a:srcRect l="0" r="0" t="0" b="0"/>
          <a:stretch/>
        </p:blipFill>
        <p:spPr>
          <a:xfrm>
            <a:off x="8429625" y="4514826"/>
            <a:ext cx="70135" cy="90488"/>
          </a:xfrm>
          <a:prstGeom prst="rect">
            <a:avLst/>
          </a:prstGeom>
        </p:spPr>
      </p:pic>
      <p:sp>
        <p:nvSpPr>
          <p:cNvPr id="17" name="Shape 11"/>
          <p:cNvSpPr/>
          <p:nvPr/>
        </p:nvSpPr>
        <p:spPr>
          <a:xfrm>
            <a:off x="7981950" y="4710113"/>
            <a:ext cx="895350" cy="209550"/>
          </a:xfrm>
          <a:prstGeom prst="rect">
            <a:avLst/>
          </a:prstGeom>
          <a:noFill/>
          <a:ln/>
        </p:spPr>
      </p:sp>
      <p:sp>
        <p:nvSpPr>
          <p:cNvPr id="18" name="Shape 12"/>
          <p:cNvSpPr/>
          <p:nvPr/>
        </p:nvSpPr>
        <p:spPr>
          <a:xfrm rot="10800000">
            <a:off x="7981950" y="4710113"/>
            <a:ext cx="266700" cy="209550"/>
          </a:xfrm>
          <a:prstGeom prst="roundRect">
            <a:avLst/>
          </a:prstGeom>
          <a:solidFill>
            <a:srgbClr val="0CB24C"/>
          </a:solidFill>
          <a:ln w="9049">
            <a:solidFill>
              <a:srgbClr val="0B5537"/>
            </a:solidFill>
            <a:prstDash val="solid"/>
          </a:ln>
        </p:spPr>
      </p:sp>
      <p:pic>
        <p:nvPicPr>
          <p:cNvPr id="19" name="Image 4" descr="preencoded.png">    </p:cNvPr>
          <p:cNvPicPr>
            <a:picLocks noChangeAspect="1"/>
          </p:cNvPicPr>
          <p:nvPr/>
        </p:nvPicPr>
        <p:blipFill>
          <a:blip r:embed="rId5"/>
          <a:srcRect l="0" r="0" t="0" b="0"/>
          <a:stretch/>
        </p:blipFill>
        <p:spPr>
          <a:xfrm>
            <a:off x="8053387" y="4814888"/>
            <a:ext cx="128588" cy="70142"/>
          </a:xfrm>
          <a:prstGeom prst="rect">
            <a:avLst/>
          </a:prstGeom>
        </p:spPr>
      </p:pic>
      <p:sp>
        <p:nvSpPr>
          <p:cNvPr id="20" name="Shape 13"/>
          <p:cNvSpPr/>
          <p:nvPr/>
        </p:nvSpPr>
        <p:spPr>
          <a:xfrm>
            <a:off x="8296275" y="4710113"/>
            <a:ext cx="266700" cy="209550"/>
          </a:xfrm>
          <a:prstGeom prst="roundRect">
            <a:avLst/>
          </a:prstGeom>
          <a:solidFill>
            <a:srgbClr val="FFFFFF"/>
          </a:solidFill>
          <a:ln w="9049">
            <a:solidFill>
              <a:srgbClr val="6E6060"/>
            </a:solidFill>
            <a:prstDash val="solid"/>
          </a:ln>
        </p:spPr>
      </p:sp>
      <p:pic>
        <p:nvPicPr>
          <p:cNvPr id="21" name="Image 5" descr="preencoded.png">    </p:cNvPr>
          <p:cNvPicPr>
            <a:picLocks noChangeAspect="1"/>
          </p:cNvPicPr>
          <p:nvPr/>
        </p:nvPicPr>
        <p:blipFill>
          <a:blip r:embed="rId6"/>
          <a:srcRect l="0" r="0" t="0" b="0"/>
          <a:stretch/>
        </p:blipFill>
        <p:spPr>
          <a:xfrm>
            <a:off x="8429625" y="4772049"/>
            <a:ext cx="70135" cy="90488"/>
          </a:xfrm>
          <a:prstGeom prst="rect">
            <a:avLst/>
          </a:prstGeom>
        </p:spPr>
      </p:pic>
      <p:sp>
        <p:nvSpPr>
          <p:cNvPr id="22" name="Shape 14"/>
          <p:cNvSpPr/>
          <p:nvPr/>
        </p:nvSpPr>
        <p:spPr>
          <a:xfrm>
            <a:off x="8610600" y="4710113"/>
            <a:ext cx="266700" cy="209550"/>
          </a:xfrm>
          <a:prstGeom prst="roundRect">
            <a:avLst/>
          </a:prstGeom>
          <a:solidFill>
            <a:srgbClr val="0CB24C"/>
          </a:solidFill>
          <a:ln w="9049">
            <a:solidFill>
              <a:srgbClr val="0B5537"/>
            </a:solidFill>
            <a:prstDash val="solid"/>
          </a:ln>
        </p:spPr>
      </p:sp>
      <p:pic>
        <p:nvPicPr>
          <p:cNvPr id="23" name="Image 6" descr="preencoded.png">    </p:cNvPr>
          <p:cNvPicPr>
            <a:picLocks noChangeAspect="1"/>
          </p:cNvPicPr>
          <p:nvPr/>
        </p:nvPicPr>
        <p:blipFill>
          <a:blip r:embed="rId7"/>
          <a:srcRect l="0" r="0" t="0" b="0"/>
          <a:stretch/>
        </p:blipFill>
        <p:spPr>
          <a:xfrm>
            <a:off x="8682038" y="4814888"/>
            <a:ext cx="128588" cy="7014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1111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700588" y="490538"/>
            <a:ext cx="4171950" cy="26003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482"/>
              </a:lnSpc>
              <a:buNone/>
            </a:pPr>
            <a:r>
              <a:rPr lang="en-US" sz="1140" b="1" spc="-11" kern="0" dirty="0">
                <a:solidFill>
                  <a:srgbClr val="FFFFFF">
                    <a:alpha val="99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100% </a:t>
            </a:r>
            <a:pPr algn="l" indent="0" marL="0">
              <a:lnSpc>
                <a:spcPts val="1482"/>
              </a:lnSpc>
              <a:buNone/>
            </a:pPr>
            <a:r>
              <a:rPr lang="en-US" sz="1140" spc="-11" kern="0" dirty="0">
                <a:solidFill>
                  <a:srgbClr val="FFFFFF">
                    <a:alpha val="99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of users were self-motivated about their health. Nobody was waiting to be managed. </a:t>
            </a:r>
            <a:endParaRPr lang="en-US" sz="1140" dirty="0"/>
          </a:p>
          <a:p>
            <a:pPr algn="l" indent="0" marL="0">
              <a:lnSpc>
                <a:spcPts val="1482"/>
              </a:lnSpc>
              <a:buNone/>
            </a:pPr>
            <a:r>
              <a:rPr lang="en-US" sz="1140" b="1" spc="-11" kern="0" dirty="0">
                <a:solidFill>
                  <a:srgbClr val="FFFFFF">
                    <a:alpha val="99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100%</a:t>
            </a:r>
            <a:pPr algn="l" indent="0" marL="0">
              <a:lnSpc>
                <a:spcPts val="1482"/>
              </a:lnSpc>
              <a:buNone/>
            </a:pPr>
            <a:r>
              <a:rPr lang="en-US" sz="1140" spc="-11" kern="0" dirty="0">
                <a:solidFill>
                  <a:srgbClr val="FFFFFF">
                    <a:alpha val="99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preferred ordering medicine themselves — offline first. Independence down to the last errand. </a:t>
            </a:r>
            <a:endParaRPr lang="en-US" sz="1140" dirty="0"/>
          </a:p>
          <a:p>
            <a:pPr algn="l" indent="0" marL="0">
              <a:lnSpc>
                <a:spcPts val="1482"/>
              </a:lnSpc>
              <a:buNone/>
            </a:pPr>
            <a:r>
              <a:rPr lang="en-US" sz="1140" b="1" spc="-11" kern="0" dirty="0">
                <a:solidFill>
                  <a:srgbClr val="FFFFFF">
                    <a:alpha val="99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22%</a:t>
            </a:r>
            <a:pPr algn="l" indent="0" marL="0">
              <a:lnSpc>
                <a:spcPts val="1482"/>
              </a:lnSpc>
              <a:buNone/>
            </a:pPr>
            <a:r>
              <a:rPr lang="en-US" sz="1140" spc="-11" kern="0" dirty="0">
                <a:solidFill>
                  <a:srgbClr val="FFFFFF">
                    <a:alpha val="99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showed family anxiety in elder responses. But every caregiver we spoke to was quietly panicking. The gap between how elders lived and how family imagined it — that was the real design problem. </a:t>
            </a:r>
            <a:endParaRPr lang="en-US" sz="1140" dirty="0"/>
          </a:p>
          <a:p>
            <a:pPr algn="l" indent="0" marL="0">
              <a:lnSpc>
                <a:spcPts val="1482"/>
              </a:lnSpc>
              <a:buNone/>
            </a:pPr>
            <a:r>
              <a:rPr lang="en-US" sz="1140" spc="-11" kern="0" dirty="0">
                <a:solidFill>
                  <a:srgbClr val="FFFFFF">
                    <a:alpha val="99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0 users used a health app regularly. Not because they couldn't. Because nobody designed one for them.</a:t>
            </a:r>
            <a:endParaRPr lang="en-US" sz="114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4700588" y="3452813"/>
            <a:ext cx="3471863" cy="695325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352425" y="1281113"/>
            <a:ext cx="4124325" cy="2867025"/>
          </a:xfrm>
          <a:prstGeom prst="rect">
            <a:avLst/>
          </a:prstGeom>
          <a:noFill/>
          <a:ln/>
        </p:spPr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rcRect l="0" r="0" t="0" b="0"/>
          <a:stretch/>
        </p:blipFill>
        <p:spPr>
          <a:xfrm>
            <a:off x="352425" y="1281113"/>
            <a:ext cx="1414463" cy="1414463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352425" y="2790825"/>
            <a:ext cx="4124325" cy="135731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ts val="3377"/>
              </a:lnSpc>
              <a:buNone/>
            </a:pPr>
            <a:r>
              <a:rPr lang="en-US" sz="2814" spc="-84" kern="0" dirty="0">
                <a:solidFill>
                  <a:srgbClr val="FFFFFF">
                    <a:alpha val="99000"/>
                  </a:srgbClr>
                </a:solidFill>
                <a:latin typeface="Roboto Serif" pitchFamily="34" charset="0"/>
                <a:ea typeface="Roboto Serif" pitchFamily="34" charset="-122"/>
                <a:cs typeface="Roboto Serif" pitchFamily="34" charset="-120"/>
              </a:rPr>
              <a:t>13 users. 30+ questions. The data confirmed what the field showed.</a:t>
            </a:r>
            <a:endParaRPr lang="en-US" sz="2814" dirty="0"/>
          </a:p>
        </p:txBody>
      </p:sp>
      <p:sp>
        <p:nvSpPr>
          <p:cNvPr id="7" name="Shape 3"/>
          <p:cNvSpPr/>
          <p:nvPr/>
        </p:nvSpPr>
        <p:spPr>
          <a:xfrm>
            <a:off x="7981950" y="4452938"/>
            <a:ext cx="895350" cy="466725"/>
          </a:xfrm>
          <a:prstGeom prst="rect">
            <a:avLst/>
          </a:prstGeom>
          <a:noFill/>
          <a:ln/>
        </p:spPr>
      </p:sp>
      <p:sp>
        <p:nvSpPr>
          <p:cNvPr id="8" name="Shape 4"/>
          <p:cNvSpPr/>
          <p:nvPr/>
        </p:nvSpPr>
        <p:spPr>
          <a:xfrm>
            <a:off x="8296275" y="4452938"/>
            <a:ext cx="266700" cy="209550"/>
          </a:xfrm>
          <a:prstGeom prst="roundRect">
            <a:avLst/>
          </a:prstGeom>
          <a:solidFill>
            <a:srgbClr val="FFFFFF"/>
          </a:solidFill>
          <a:ln w="9049">
            <a:solidFill>
              <a:srgbClr val="6E6060"/>
            </a:solidFill>
            <a:prstDash val="solid"/>
          </a:ln>
        </p:spPr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rcRect l="0" r="0" t="0" b="0"/>
          <a:stretch/>
        </p:blipFill>
        <p:spPr>
          <a:xfrm>
            <a:off x="8429625" y="4514826"/>
            <a:ext cx="70135" cy="90488"/>
          </a:xfrm>
          <a:prstGeom prst="rect">
            <a:avLst/>
          </a:prstGeom>
        </p:spPr>
      </p:pic>
      <p:sp>
        <p:nvSpPr>
          <p:cNvPr id="10" name="Shape 5"/>
          <p:cNvSpPr/>
          <p:nvPr/>
        </p:nvSpPr>
        <p:spPr>
          <a:xfrm>
            <a:off x="7981950" y="4710113"/>
            <a:ext cx="895350" cy="209550"/>
          </a:xfrm>
          <a:prstGeom prst="rect">
            <a:avLst/>
          </a:prstGeom>
          <a:noFill/>
          <a:ln/>
        </p:spPr>
      </p:sp>
      <p:sp>
        <p:nvSpPr>
          <p:cNvPr id="11" name="Shape 6"/>
          <p:cNvSpPr/>
          <p:nvPr/>
        </p:nvSpPr>
        <p:spPr>
          <a:xfrm rot="10800000">
            <a:off x="7981950" y="4710113"/>
            <a:ext cx="266700" cy="209550"/>
          </a:xfrm>
          <a:prstGeom prst="roundRect">
            <a:avLst/>
          </a:prstGeom>
          <a:solidFill>
            <a:srgbClr val="0CB24C"/>
          </a:solidFill>
          <a:ln w="9049">
            <a:solidFill>
              <a:srgbClr val="0B5537"/>
            </a:solidFill>
            <a:prstDash val="solid"/>
          </a:ln>
        </p:spPr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4"/>
          <a:srcRect l="0" r="0" t="0" b="0"/>
          <a:stretch/>
        </p:blipFill>
        <p:spPr>
          <a:xfrm>
            <a:off x="8053387" y="4814888"/>
            <a:ext cx="128588" cy="70142"/>
          </a:xfrm>
          <a:prstGeom prst="rect">
            <a:avLst/>
          </a:prstGeom>
        </p:spPr>
      </p:pic>
      <p:sp>
        <p:nvSpPr>
          <p:cNvPr id="13" name="Shape 7"/>
          <p:cNvSpPr/>
          <p:nvPr/>
        </p:nvSpPr>
        <p:spPr>
          <a:xfrm>
            <a:off x="8296275" y="4710113"/>
            <a:ext cx="266700" cy="209550"/>
          </a:xfrm>
          <a:prstGeom prst="roundRect">
            <a:avLst/>
          </a:prstGeom>
          <a:solidFill>
            <a:srgbClr val="FFFFFF"/>
          </a:solidFill>
          <a:ln w="9049">
            <a:solidFill>
              <a:srgbClr val="6E6060"/>
            </a:solidFill>
            <a:prstDash val="solid"/>
          </a:ln>
        </p:spPr>
      </p:sp>
      <p:pic>
        <p:nvPicPr>
          <p:cNvPr id="14" name="Image 4" descr="preencoded.png">    </p:cNvPr>
          <p:cNvPicPr>
            <a:picLocks noChangeAspect="1"/>
          </p:cNvPicPr>
          <p:nvPr/>
        </p:nvPicPr>
        <p:blipFill>
          <a:blip r:embed="rId5"/>
          <a:srcRect l="0" r="0" t="0" b="0"/>
          <a:stretch/>
        </p:blipFill>
        <p:spPr>
          <a:xfrm>
            <a:off x="8429625" y="4772049"/>
            <a:ext cx="70135" cy="90488"/>
          </a:xfrm>
          <a:prstGeom prst="rect">
            <a:avLst/>
          </a:prstGeom>
        </p:spPr>
      </p:pic>
      <p:sp>
        <p:nvSpPr>
          <p:cNvPr id="15" name="Shape 8"/>
          <p:cNvSpPr/>
          <p:nvPr/>
        </p:nvSpPr>
        <p:spPr>
          <a:xfrm>
            <a:off x="8610600" y="4710113"/>
            <a:ext cx="266700" cy="209550"/>
          </a:xfrm>
          <a:prstGeom prst="roundRect">
            <a:avLst/>
          </a:prstGeom>
          <a:solidFill>
            <a:srgbClr val="0CB24C"/>
          </a:solidFill>
          <a:ln w="9049">
            <a:solidFill>
              <a:srgbClr val="0B5537"/>
            </a:solidFill>
            <a:prstDash val="solid"/>
          </a:ln>
        </p:spPr>
      </p:sp>
      <p:pic>
        <p:nvPicPr>
          <p:cNvPr id="16" name="Image 5" descr="preencoded.png">    </p:cNvPr>
          <p:cNvPicPr>
            <a:picLocks noChangeAspect="1"/>
          </p:cNvPicPr>
          <p:nvPr/>
        </p:nvPicPr>
        <p:blipFill>
          <a:blip r:embed="rId6"/>
          <a:srcRect l="0" r="0" t="0" b="0"/>
          <a:stretch/>
        </p:blipFill>
        <p:spPr>
          <a:xfrm>
            <a:off x="8682038" y="4814888"/>
            <a:ext cx="128588" cy="7014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2026-05-30T23:49:41Z</dcterms:created>
  <dcterms:modified xsi:type="dcterms:W3CDTF">2026-05-30T23:49:41Z</dcterms:modified>
</cp:coreProperties>
</file>